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7F99"/>
    <a:srgbClr val="406025"/>
    <a:srgbClr val="3A622C"/>
    <a:srgbClr val="002060"/>
    <a:srgbClr val="FFC105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40" d="100"/>
          <a:sy n="40" d="100"/>
        </p:scale>
        <p:origin x="242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155B7-F5C0-4FAE-984C-1370DAF7B7E9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F74B1-3EFE-4CD3-B53E-8B452242E9B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025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F74B1-3EFE-4CD3-B53E-8B452242E9BC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4435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alianzas estratégicas con empresas dedicadas al  transporte masivo con vehículos livianos le permitirá a la empresa estar preparada para escenarios futuros. </a:t>
            </a:r>
          </a:p>
          <a:p>
            <a:r>
              <a:rPr lang="es-MX" dirty="0"/>
              <a:t>El algoritmo nos permitirá reconocer comportamientos futuros en base a la información histórica, nos permitirá estar tener la logística suficiente para afrontar la demanda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F74B1-3EFE-4CD3-B53E-8B452242E9BC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5503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alianzas estratégicas con empresas dedicadas al  transporte masivo con vehículos livianos le permitirá a la empresa estar preparada para escenarios futuros. </a:t>
            </a:r>
          </a:p>
          <a:p>
            <a:r>
              <a:rPr lang="es-MX" dirty="0"/>
              <a:t>El algoritmo nos permitirá reconocer comportamientos futuros en base a la información histórica, nos permitirá estar tener la logística suficiente para afrontar la demanda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F74B1-3EFE-4CD3-B53E-8B452242E9BC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712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93212-791B-85FF-A334-B1A791B84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058C96-1A7C-9878-5EDF-89C080523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DC85B1-A7AB-4581-353B-9C89BCD0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37A5CC-EE51-8DFB-0A5F-FB9552D0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07C465-C0CC-31F6-F141-045E78666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9102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1AA673-8873-AFDB-F45F-04A17C757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605CFB7-7D6A-BD4E-B58D-7B9205AF36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F29143-5616-EFDE-3438-6F2E5C0EE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D4AD4D9-299E-AE0A-D46C-41E97F6DB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C4AA4E-7A44-6F91-5B92-A223268B0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8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15AA01-CD7A-DC08-A666-17F641A2F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BABE63-52B1-3DF2-65DE-C60480005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383E42-BCAD-B8AF-152B-557E198A6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8F5800-F8D1-BB0C-00F0-A2AB12C1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E6D1D6-2B7C-1ADA-57E8-35B08D17A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7994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31866-3EF5-32F7-E4DE-5E7E0CF36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238078-E42C-6E0D-E99A-980D36C53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2ECF5B6-F126-9E22-A12A-E5118155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85C145-6D43-6677-B285-04B228F3E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792E2F-9A31-CE28-58D1-F7CC1E96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364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240DC-F7BF-E6C8-DE10-0071539D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1BDC86-E748-8EE6-AECD-93C44F303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83314C-DC47-93FC-2CE9-D5BE930C6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B1F562-DF4F-5027-E508-F2375AF0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8EACC0-DA0D-D94D-1B3F-EDD27BBB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9030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E45A3-0E00-2CAE-D9AE-B9EF3D8B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6CB888-2F8A-859B-3053-AA7FE859F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4534B3-51F9-C1E6-0D69-D77D7CA33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86136F-D9D9-3ACC-CD77-75567A417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29A34E-B311-1307-18AA-165CEC36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B1E9A2-4E31-6DEF-EB08-AADFCAE5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627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8353F-490B-8466-5337-D3048902B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755E4C-358D-E52B-9D7F-BD9B5E72B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3BE2F1-5655-447A-A2CF-EA5ADA21D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4863562-9282-8324-3742-D946E6AC18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64ED12E-8FA8-D5AF-5949-3C885AA49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56816D2-C2B0-3E3B-E187-F7816A71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81F100E-4D6B-32F4-5260-405D9FF67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AE9E7B2-46DC-59AC-C708-2F95CCC11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4690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C938A-1B30-5EB0-5FD3-40E1271B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750856-FBA0-5635-8C60-46234B719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7AB33A-B51B-8471-5E69-576D81E38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CA3340-35D1-1584-9019-0E80A132B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490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0C5EFD-DCE3-9F49-EEDF-8503E9405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9E77483-C09D-4F57-D567-8129F3A0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59D7E6-9DFD-870A-64CE-EF1CF0DF8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24894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B4649-FAA6-E39D-D87A-361177F7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974A08-2567-1E4E-CF9D-C9AE06A9B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E05EBF1-57C5-6A8F-A861-1EA1AF81A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4E90AE-5968-D4D5-2F48-03583837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E45F834-D6FD-6BD0-90A7-4EA10336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44152C-F794-36F6-AC5E-E017FB28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5504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89610-EA76-73A8-36DB-566C50DF2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A1427B4-08AE-9A44-258F-8B7E4C860C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64F5D7-CF74-41FB-9D3A-9BCC94C09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917266-D66C-42CC-F1BB-0DC60E6DE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2032018-B47D-9DAC-A53C-2F9576D67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BDC590-9FB7-5772-F551-A5A0C175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4526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5D49AE9-E50C-104E-FB75-8CF56E1C2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6E007C-55D2-DB98-001B-DEC0B57043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070C1B-088E-E800-FFF1-E4BE51D81A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7B6B18-946C-475B-9F77-E1E09578F13B}" type="datetimeFigureOut">
              <a:rPr lang="es-CO" smtClean="0"/>
              <a:t>12/05/2024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A7A1EC-97E1-8123-4DBC-C1E7E7829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6CFBB1-DE2F-65EF-3D5C-808A47568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159F1B-A666-41E8-9A0C-FAA7AFF386E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4546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7/06/relationships/model3d" Target="../media/model3d4.glb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png"/><Relationship Id="rId7" Type="http://schemas.microsoft.com/office/2017/06/relationships/model3d" Target="../media/model3d1.glb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microsoft.com/office/2017/06/relationships/model3d" Target="../media/model3d2.glb"/><Relationship Id="rId10" Type="http://schemas.microsoft.com/office/2017/06/relationships/model3d" Target="../media/model3d3.glb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microsoft.com/office/2017/06/relationships/model3d" Target="../media/model3d3.glb"/><Relationship Id="rId5" Type="http://schemas.microsoft.com/office/2007/relationships/hdphoto" Target="../media/hdphoto2.wdp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microsoft.com/office/2017/06/relationships/model3d" Target="../media/model3d3.glb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4.glb"/><Relationship Id="rId11" Type="http://schemas.microsoft.com/office/2007/relationships/hdphoto" Target="../media/hdphoto3.wdp"/><Relationship Id="rId5" Type="http://schemas.openxmlformats.org/officeDocument/2006/relationships/image" Target="../media/image19.png"/><Relationship Id="rId10" Type="http://schemas.openxmlformats.org/officeDocument/2006/relationships/image" Target="../media/image13.png"/><Relationship Id="rId4" Type="http://schemas.microsoft.com/office/2017/06/relationships/model3d" Target="../media/model3d3.glb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17/06/relationships/model3d" Target="../media/model3d3.glb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2" Type="http://schemas.microsoft.com/office/2017/06/relationships/model3d" Target="../media/model3d4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17/06/relationships/model3d" Target="../media/model3d4.glb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radial">
            <a:extLst>
              <a:ext uri="{FF2B5EF4-FFF2-40B4-BE49-F238E27FC236}">
                <a16:creationId xmlns:a16="http://schemas.microsoft.com/office/drawing/2014/main" id="{6F5D94ED-85F7-1FC4-DDE6-C719FC39E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183" y="2036803"/>
            <a:ext cx="7620000" cy="47625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La Tierra">
                <a:extLst>
                  <a:ext uri="{FF2B5EF4-FFF2-40B4-BE49-F238E27FC236}">
                    <a16:creationId xmlns:a16="http://schemas.microsoft.com/office/drawing/2014/main" id="{B04A9524-A971-F5A3-C026-6BCDEB3F8C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8925374"/>
                  </p:ext>
                </p:extLst>
              </p:nvPr>
            </p:nvGraphicFramePr>
            <p:xfrm rot="5003897" flipH="1" flipV="1">
              <a:off x="7584367" y="4503029"/>
              <a:ext cx="77241" cy="81376"/>
            </p:xfrm>
            <a:graphic>
              <a:graphicData uri="http://schemas.microsoft.com/office/drawing/2017/model3d">
                <am3d:model3d r:embed="rId4">
                  <am3d:spPr>
                    <a:xfrm rot="5003897" flipH="1" flipV="1">
                      <a:off x="0" y="0"/>
                      <a:ext cx="77241" cy="81376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9621316" ay="-3766561" az="974336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43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La Tierra">
                <a:extLst>
                  <a:ext uri="{FF2B5EF4-FFF2-40B4-BE49-F238E27FC236}">
                    <a16:creationId xmlns:a16="http://schemas.microsoft.com/office/drawing/2014/main" id="{B04A9524-A971-F5A3-C026-6BCDEB3F8C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003897" flipH="1" flipV="1">
                <a:off x="7584367" y="4503029"/>
                <a:ext cx="77241" cy="8137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E58396BA-A46B-EE19-6DF7-1B542C8A6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45" y="2935"/>
            <a:ext cx="12166515" cy="1648487"/>
          </a:xfrm>
        </p:spPr>
        <p:txBody>
          <a:bodyPr>
            <a:normAutofit/>
          </a:bodyPr>
          <a:lstStyle/>
          <a:p>
            <a:r>
              <a:rPr lang="es-MX" sz="8800" dirty="0"/>
              <a:t>Presentación de análisis </a:t>
            </a:r>
            <a:endParaRPr lang="es-CO" sz="88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03FF47C-DF4D-D736-5F08-D731A5E7CF13}"/>
              </a:ext>
            </a:extLst>
          </p:cNvPr>
          <p:cNvSpPr txBox="1">
            <a:spLocks/>
          </p:cNvSpPr>
          <p:nvPr/>
        </p:nvSpPr>
        <p:spPr>
          <a:xfrm>
            <a:off x="2285999" y="-9642489"/>
            <a:ext cx="8417169" cy="16484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800" dirty="0"/>
              <a:t>Brasil </a:t>
            </a:r>
            <a:endParaRPr lang="es-CO" sz="88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1F30DD5-A09D-26A1-D143-5CAA11151D37}"/>
              </a:ext>
            </a:extLst>
          </p:cNvPr>
          <p:cNvSpPr txBox="1"/>
          <p:nvPr/>
        </p:nvSpPr>
        <p:spPr>
          <a:xfrm>
            <a:off x="134986" y="4221033"/>
            <a:ext cx="4564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Nicolás Javier Suarez </a:t>
            </a:r>
          </a:p>
          <a:p>
            <a:pPr algn="ctr"/>
            <a:r>
              <a:rPr lang="es-MX" sz="3600" dirty="0"/>
              <a:t>Analista de datos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B60618D-4FB1-31B5-E8FC-443CBEF50A02}"/>
              </a:ext>
            </a:extLst>
          </p:cNvPr>
          <p:cNvSpPr txBox="1"/>
          <p:nvPr/>
        </p:nvSpPr>
        <p:spPr>
          <a:xfrm>
            <a:off x="91745" y="6157014"/>
            <a:ext cx="421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Bibliotecas de Python 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D02893B-0B32-7A17-D5F2-35B4D4C4ECCC}"/>
              </a:ext>
            </a:extLst>
          </p:cNvPr>
          <p:cNvSpPr txBox="1"/>
          <p:nvPr/>
        </p:nvSpPr>
        <p:spPr>
          <a:xfrm>
            <a:off x="0" y="5405972"/>
            <a:ext cx="4476586" cy="657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dirty="0"/>
              <a:t>+57 3052621201 </a:t>
            </a:r>
            <a:endParaRPr lang="es-CO" sz="1800" dirty="0"/>
          </a:p>
          <a:p>
            <a:pPr algn="ctr"/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F0AA56-F272-FE22-80F4-FBEA2C5FFEBD}"/>
              </a:ext>
            </a:extLst>
          </p:cNvPr>
          <p:cNvSpPr txBox="1"/>
          <p:nvPr/>
        </p:nvSpPr>
        <p:spPr>
          <a:xfrm>
            <a:off x="442308" y="1452028"/>
            <a:ext cx="3429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/>
              <a:t>Olist </a:t>
            </a:r>
            <a:endParaRPr lang="es-CO" sz="3200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B82F4F5-E28E-57C9-82BB-3254CF0B7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933" y="2270780"/>
            <a:ext cx="1905266" cy="1905266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97EF4EDE-1AE2-4A07-B5AD-A366B2CF60A9}"/>
              </a:ext>
            </a:extLst>
          </p:cNvPr>
          <p:cNvGrpSpPr/>
          <p:nvPr/>
        </p:nvGrpSpPr>
        <p:grpSpPr>
          <a:xfrm>
            <a:off x="24871556" y="-5931240"/>
            <a:ext cx="3515211" cy="2463700"/>
            <a:chOff x="3080084" y="965300"/>
            <a:chExt cx="3515211" cy="2463700"/>
          </a:xfrm>
        </p:grpSpPr>
        <p:pic>
          <p:nvPicPr>
            <p:cNvPr id="13" name="Picture 2" descr="OLIST ABRE DIVERSAS VAGAS PARA CURITIBA E SÃO PAULO-SP - FATO Agenda">
              <a:extLst>
                <a:ext uri="{FF2B5EF4-FFF2-40B4-BE49-F238E27FC236}">
                  <a16:creationId xmlns:a16="http://schemas.microsoft.com/office/drawing/2014/main" id="{72D8344D-CC8E-122D-7972-3119B0EF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1595" y="965300"/>
              <a:ext cx="2463700" cy="246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F691E197-B05C-4C96-D22D-40855FDCFC2F}"/>
                </a:ext>
              </a:extLst>
            </p:cNvPr>
            <p:cNvCxnSpPr/>
            <p:nvPr/>
          </p:nvCxnSpPr>
          <p:spPr>
            <a:xfrm flipH="1">
              <a:off x="3080084" y="2219195"/>
              <a:ext cx="1051511" cy="10508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D594C4A-3C52-558A-37B8-8A5625F93A51}"/>
              </a:ext>
            </a:extLst>
          </p:cNvPr>
          <p:cNvSpPr txBox="1"/>
          <p:nvPr/>
        </p:nvSpPr>
        <p:spPr>
          <a:xfrm>
            <a:off x="25384170" y="4017967"/>
            <a:ext cx="54243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>
                <a:solidFill>
                  <a:schemeClr val="bg1"/>
                </a:solidFill>
              </a:rPr>
              <a:t>La e-comerse  OLIST enfrenta un problema en cuanto los retrasos en sus órdenes ,.</a:t>
            </a:r>
            <a:br>
              <a:rPr lang="es-MX" sz="3200" dirty="0">
                <a:solidFill>
                  <a:schemeClr val="bg1"/>
                </a:solidFill>
              </a:rPr>
            </a:br>
            <a:br>
              <a:rPr lang="es-MX" sz="3200" dirty="0">
                <a:solidFill>
                  <a:schemeClr val="bg1"/>
                </a:solidFill>
              </a:rPr>
            </a:br>
            <a:r>
              <a:rPr lang="es-MX" sz="3200" dirty="0">
                <a:solidFill>
                  <a:schemeClr val="bg1"/>
                </a:solidFill>
              </a:rPr>
              <a:t>Para enfrentar este problema tenemos la base de datos de la compañía que contiene información acerca de los pedidos que se realizaron en 2016 y 2018 </a:t>
            </a:r>
            <a:endParaRPr lang="es-CO" sz="3200" dirty="0">
              <a:solidFill>
                <a:schemeClr val="bg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84E512E-C005-8BDF-51FD-4E66FB910B93}"/>
              </a:ext>
            </a:extLst>
          </p:cNvPr>
          <p:cNvSpPr/>
          <p:nvPr/>
        </p:nvSpPr>
        <p:spPr>
          <a:xfrm>
            <a:off x="14425336" y="14548389"/>
            <a:ext cx="5511359" cy="5741126"/>
          </a:xfrm>
          <a:prstGeom prst="rect">
            <a:avLst/>
          </a:prstGeom>
          <a:solidFill>
            <a:schemeClr val="bg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4967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 advTm="99148">
        <p159:morph option="byObject"/>
      </p:transition>
    </mc:Choice>
    <mc:Fallback>
      <p:transition spd="slow" advTm="9914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3C7CAE62-BA8D-6B64-F64E-1C1DD862C71D}"/>
              </a:ext>
            </a:extLst>
          </p:cNvPr>
          <p:cNvSpPr/>
          <p:nvPr/>
        </p:nvSpPr>
        <p:spPr>
          <a:xfrm rot="10800000">
            <a:off x="-911730" y="-2160389"/>
            <a:ext cx="16873773" cy="1090460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8396BA-A46B-EE19-6DF7-1B542C8A6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615" y="-13563396"/>
            <a:ext cx="8417169" cy="1648487"/>
          </a:xfrm>
        </p:spPr>
        <p:txBody>
          <a:bodyPr>
            <a:normAutofit/>
          </a:bodyPr>
          <a:lstStyle/>
          <a:p>
            <a:r>
              <a:rPr lang="es-MX" sz="8800" dirty="0"/>
              <a:t>Buenos días </a:t>
            </a:r>
            <a:endParaRPr lang="es-CO" sz="88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D69705-8061-06EA-E657-ABE4C52874A9}"/>
              </a:ext>
            </a:extLst>
          </p:cNvPr>
          <p:cNvSpPr/>
          <p:nvPr/>
        </p:nvSpPr>
        <p:spPr>
          <a:xfrm rot="17800019">
            <a:off x="1864998" y="-2912428"/>
            <a:ext cx="11616437" cy="14673290"/>
          </a:xfrm>
          <a:prstGeom prst="rect">
            <a:avLst/>
          </a:prstGeom>
          <a:solidFill>
            <a:srgbClr val="FFC000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F40387-13DD-EE8A-3AFC-3FBE6EE74892}"/>
              </a:ext>
            </a:extLst>
          </p:cNvPr>
          <p:cNvSpPr txBox="1"/>
          <p:nvPr/>
        </p:nvSpPr>
        <p:spPr>
          <a:xfrm>
            <a:off x="-4584481" y="-6304926"/>
            <a:ext cx="5511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La e-comerse  OLIST 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potenciar el comercio minorista digital y brindar 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Soleil"/>
              </a:rPr>
              <a:t>oportunidades de crecimiento reales 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para pequeñas, medianas y grandes empresas.</a:t>
            </a:r>
          </a:p>
          <a:p>
            <a:endParaRPr lang="es-MX" sz="2400" dirty="0">
              <a:solidFill>
                <a:schemeClr val="bg1"/>
              </a:solidFill>
              <a:latin typeface="Soleil"/>
            </a:endParaRPr>
          </a:p>
          <a:p>
            <a:r>
              <a:rPr lang="es-MX" sz="2400" b="0" i="0" dirty="0" err="1">
                <a:solidFill>
                  <a:schemeClr val="bg1"/>
                </a:solidFill>
                <a:effectLst/>
              </a:rPr>
              <a:t>olist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 es una empresa de tecnología SaaS</a:t>
            </a:r>
            <a:r>
              <a:rPr lang="es-CO" sz="2400" b="0" i="0" dirty="0">
                <a:solidFill>
                  <a:srgbClr val="312F4F"/>
                </a:solidFill>
                <a:effectLst/>
                <a:latin typeface="Soleil"/>
              </a:rPr>
              <a:t> 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(Software as a </a:t>
            </a:r>
            <a:r>
              <a:rPr lang="es-CO" sz="2400" b="0" i="0" dirty="0" err="1">
                <a:solidFill>
                  <a:schemeClr val="bg1"/>
                </a:solidFill>
                <a:effectLst/>
                <a:latin typeface="Soleil"/>
              </a:rPr>
              <a:t>Service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)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 fundada en 2015 </a:t>
            </a:r>
            <a:r>
              <a:rPr lang="es-MX" sz="2400" dirty="0">
                <a:solidFill>
                  <a:schemeClr val="bg1"/>
                </a:solidFill>
                <a:latin typeface="Soleil"/>
              </a:rPr>
              <a:t>Su principal competencia es americanas Marketplace.</a:t>
            </a:r>
            <a:endParaRPr lang="es-CO" sz="2400" dirty="0">
              <a:solidFill>
                <a:schemeClr val="bg1"/>
              </a:solidFill>
            </a:endParaRPr>
          </a:p>
        </p:txBody>
      </p:sp>
      <p:sp>
        <p:nvSpPr>
          <p:cNvPr id="6" name="Círculo: vacío 5">
            <a:extLst>
              <a:ext uri="{FF2B5EF4-FFF2-40B4-BE49-F238E27FC236}">
                <a16:creationId xmlns:a16="http://schemas.microsoft.com/office/drawing/2014/main" id="{39685E58-03D1-5FA3-C479-8CD5165C4228}"/>
              </a:ext>
            </a:extLst>
          </p:cNvPr>
          <p:cNvSpPr/>
          <p:nvPr/>
        </p:nvSpPr>
        <p:spPr>
          <a:xfrm rot="21048516">
            <a:off x="-838912" y="-1927017"/>
            <a:ext cx="13869824" cy="11039535"/>
          </a:xfrm>
          <a:prstGeom prst="donu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52C3F5-82A4-D101-9FC8-2F0570F86E30}"/>
              </a:ext>
            </a:extLst>
          </p:cNvPr>
          <p:cNvSpPr txBox="1"/>
          <p:nvPr/>
        </p:nvSpPr>
        <p:spPr>
          <a:xfrm>
            <a:off x="4759986" y="-5990152"/>
            <a:ext cx="5294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/>
                </a:solidFill>
              </a:rPr>
              <a:t>Indicadores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66FBC0-90A9-E9DE-FCF4-40A38AA889E9}"/>
              </a:ext>
            </a:extLst>
          </p:cNvPr>
          <p:cNvSpPr txBox="1"/>
          <p:nvPr/>
        </p:nvSpPr>
        <p:spPr>
          <a:xfrm>
            <a:off x="-9052898" y="4951879"/>
            <a:ext cx="421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Bibliotecas de Python </a:t>
            </a:r>
            <a:endParaRPr lang="es-CO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EC11509-59DE-A566-1096-BB9A1CFF0EF0}"/>
              </a:ext>
            </a:extLst>
          </p:cNvPr>
          <p:cNvSpPr txBox="1">
            <a:spLocks/>
          </p:cNvSpPr>
          <p:nvPr/>
        </p:nvSpPr>
        <p:spPr>
          <a:xfrm>
            <a:off x="-9591249" y="2226970"/>
            <a:ext cx="6631078" cy="4481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800" dirty="0"/>
              <a:t>Presentación de análisis </a:t>
            </a:r>
            <a:endParaRPr lang="es-CO" sz="8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Estrellas grandes para el techo">
                <a:extLst>
                  <a:ext uri="{FF2B5EF4-FFF2-40B4-BE49-F238E27FC236}">
                    <a16:creationId xmlns:a16="http://schemas.microsoft.com/office/drawing/2014/main" id="{324EC38B-F84F-DBF6-FE4D-BBA518F354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169582" y="0"/>
              <a:ext cx="4377522" cy="442421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77522" cy="4424216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888310" ay="-1429090" az="-24385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84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Estrellas grandes para el techo">
                <a:extLst>
                  <a:ext uri="{FF2B5EF4-FFF2-40B4-BE49-F238E27FC236}">
                    <a16:creationId xmlns:a16="http://schemas.microsoft.com/office/drawing/2014/main" id="{324EC38B-F84F-DBF6-FE4D-BBA518F354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9582" y="0"/>
                <a:ext cx="4377522" cy="4424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Estrellas grandes para el techo">
                <a:extLst>
                  <a:ext uri="{FF2B5EF4-FFF2-40B4-BE49-F238E27FC236}">
                    <a16:creationId xmlns:a16="http://schemas.microsoft.com/office/drawing/2014/main" id="{0CF5C559-7234-67EB-1397-16866074DD1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53199" y="4740803"/>
              <a:ext cx="4183941" cy="42508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83941" cy="4250885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788288" ay="-1313182" az="-218111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641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Estrellas grandes para el techo">
                <a:extLst>
                  <a:ext uri="{FF2B5EF4-FFF2-40B4-BE49-F238E27FC236}">
                    <a16:creationId xmlns:a16="http://schemas.microsoft.com/office/drawing/2014/main" id="{0CF5C559-7234-67EB-1397-16866074DD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3199" y="4740803"/>
                <a:ext cx="4183941" cy="4250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Estrellas grandes para el techo">
                <a:extLst>
                  <a:ext uri="{FF2B5EF4-FFF2-40B4-BE49-F238E27FC236}">
                    <a16:creationId xmlns:a16="http://schemas.microsoft.com/office/drawing/2014/main" id="{9E788EEC-DB93-175D-2F19-C0A5073529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003742" y="3429000"/>
              <a:ext cx="4982768" cy="495633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82768" cy="4956333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643693" ay="-1409734" az="-212532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6436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Estrellas grandes para el techo">
                <a:extLst>
                  <a:ext uri="{FF2B5EF4-FFF2-40B4-BE49-F238E27FC236}">
                    <a16:creationId xmlns:a16="http://schemas.microsoft.com/office/drawing/2014/main" id="{9E788EEC-DB93-175D-2F19-C0A5073529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3742" y="3429000"/>
                <a:ext cx="4982768" cy="495633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ángulo 13">
            <a:extLst>
              <a:ext uri="{FF2B5EF4-FFF2-40B4-BE49-F238E27FC236}">
                <a16:creationId xmlns:a16="http://schemas.microsoft.com/office/drawing/2014/main" id="{5B41D94C-379C-FE31-5323-FE168244C065}"/>
              </a:ext>
            </a:extLst>
          </p:cNvPr>
          <p:cNvSpPr/>
          <p:nvPr/>
        </p:nvSpPr>
        <p:spPr>
          <a:xfrm rot="17561252">
            <a:off x="-2489356" y="2657976"/>
            <a:ext cx="8744042" cy="51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DFDBB0C-4DC3-62A4-53EB-6FD193B1D6B3}"/>
              </a:ext>
            </a:extLst>
          </p:cNvPr>
          <p:cNvSpPr txBox="1"/>
          <p:nvPr/>
        </p:nvSpPr>
        <p:spPr>
          <a:xfrm>
            <a:off x="2789666" y="1173421"/>
            <a:ext cx="82296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</a:rPr>
              <a:t>Logramos conocer  el origen  de los comentarios negativos de redes sociales. Estos se deben a que el departamento de entregas no estaba preparado para el crecimiento de ventas que tuvo la organización en el último trimestre de 2017 y los dos primeros trimestres de 2018.</a:t>
            </a:r>
          </a:p>
          <a:p>
            <a:pPr marL="457200" indent="-457200">
              <a:buFont typeface="+mj-lt"/>
              <a:buAutoNum type="arabicPeriod"/>
            </a:pPr>
            <a:endParaRPr lang="es-MX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</a:rPr>
              <a:t>Las alianzas estratégicas con empresas dedicadas al  transporte masivo con vehículos livianos le permitirán a la empresa estar preparada para escenarios futuros. </a:t>
            </a:r>
          </a:p>
          <a:p>
            <a:pPr marL="457200" indent="-457200">
              <a:buFont typeface="+mj-lt"/>
              <a:buAutoNum type="arabicPeriod"/>
            </a:pPr>
            <a:endParaRPr lang="es-MX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</a:rPr>
              <a:t>El algoritmo nos permitirá reconocer comportamientos futuros en base a la información histórica para identificar cuando hacer uso de esta alianza. </a:t>
            </a:r>
            <a:endParaRPr lang="es-CO" sz="2000" dirty="0">
              <a:solidFill>
                <a:schemeClr val="bg1"/>
              </a:solidFill>
            </a:endParaRPr>
          </a:p>
        </p:txBody>
      </p:sp>
      <p:pic>
        <p:nvPicPr>
          <p:cNvPr id="1026" name="!!Picture2" descr="OLIST ABRE DIVERSAS VAGAS PARA CURITIBA E SÃO PAULO-SP - FATO Agenda">
            <a:extLst>
              <a:ext uri="{FF2B5EF4-FFF2-40B4-BE49-F238E27FC236}">
                <a16:creationId xmlns:a16="http://schemas.microsoft.com/office/drawing/2014/main" id="{2340B2E4-5637-710E-9685-E3C281947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87" y="5008627"/>
            <a:ext cx="1443719" cy="144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B48298D-5A6B-D50B-5EBB-F7C5D53C852C}"/>
              </a:ext>
            </a:extLst>
          </p:cNvPr>
          <p:cNvSpPr txBox="1"/>
          <p:nvPr/>
        </p:nvSpPr>
        <p:spPr>
          <a:xfrm>
            <a:off x="3598956" y="236276"/>
            <a:ext cx="5419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</a:rPr>
              <a:t>Conclusiones</a:t>
            </a:r>
            <a:endParaRPr lang="es-CO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471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 descr="Gráfico, Gráfico radial">
            <a:extLst>
              <a:ext uri="{FF2B5EF4-FFF2-40B4-BE49-F238E27FC236}">
                <a16:creationId xmlns:a16="http://schemas.microsoft.com/office/drawing/2014/main" id="{AD71143E-DF27-A670-D644-496AB55E3F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1" t="44783" r="43548" b="52176"/>
          <a:stretch/>
        </p:blipFill>
        <p:spPr>
          <a:xfrm>
            <a:off x="-61441" y="0"/>
            <a:ext cx="12314882" cy="6800470"/>
          </a:xfrm>
          <a:prstGeom prst="rect">
            <a:avLst/>
          </a:prstGeom>
        </p:spPr>
      </p:pic>
      <p:pic>
        <p:nvPicPr>
          <p:cNvPr id="4" name="Imagen 3" descr="Una estrella roja">
            <a:extLst>
              <a:ext uri="{FF2B5EF4-FFF2-40B4-BE49-F238E27FC236}">
                <a16:creationId xmlns:a16="http://schemas.microsoft.com/office/drawing/2014/main" id="{79EA9574-3D67-039E-39D5-1FDBB7565A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821"/>
                    </a14:imgEffect>
                    <a14:imgEffect>
                      <a14:saturation sat="1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22330" b="34467"/>
          <a:stretch/>
        </p:blipFill>
        <p:spPr>
          <a:xfrm>
            <a:off x="-596814" y="0"/>
            <a:ext cx="12958416" cy="7167428"/>
          </a:xfrm>
          <a:prstGeom prst="rect">
            <a:avLst/>
          </a:prstGeom>
          <a:effectLst>
            <a:glow rad="330200">
              <a:schemeClr val="accent1">
                <a:alpha val="40000"/>
              </a:schemeClr>
            </a:glo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Sistema solar orbital">
                <a:extLst>
                  <a:ext uri="{FF2B5EF4-FFF2-40B4-BE49-F238E27FC236}">
                    <a16:creationId xmlns:a16="http://schemas.microsoft.com/office/drawing/2014/main" id="{6781334B-4C93-6161-EF37-D485D61E5A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6280465"/>
                  </p:ext>
                </p:extLst>
              </p:nvPr>
            </p:nvGraphicFramePr>
            <p:xfrm rot="11173633">
              <a:off x="-6197229" y="602773"/>
              <a:ext cx="22766230" cy="6983302"/>
            </p:xfrm>
            <a:graphic>
              <a:graphicData uri="http://schemas.microsoft.com/office/drawing/2017/model3d">
                <am3d:model3d r:embed="rId5">
                  <am3d:spPr>
                    <a:xfrm rot="11173633">
                      <a:off x="0" y="0"/>
                      <a:ext cx="22766230" cy="6983302"/>
                    </a:xfrm>
                    <a:prstGeom prst="rect">
                      <a:avLst/>
                    </a:prstGeom>
                  </am3d:spPr>
                  <am3d:camera>
                    <am3d:pos x="0" y="0" z="6530774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497" d="1000000"/>
                    <am3d:preTrans dx="-5741" dy="0" dz="678543"/>
                    <am3d:scale>
                      <am3d:sx n="1000000" d="1000000"/>
                      <am3d:sy n="1000000" d="1000000"/>
                      <am3d:sz n="1000000" d="1000000"/>
                    </am3d:scale>
                    <am3d:rot ax="-1724857" ay="4130096" az="-1625548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266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2882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Sistema solar orbital">
                <a:extLst>
                  <a:ext uri="{FF2B5EF4-FFF2-40B4-BE49-F238E27FC236}">
                    <a16:creationId xmlns:a16="http://schemas.microsoft.com/office/drawing/2014/main" id="{6781334B-4C93-6161-EF37-D485D61E5A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1173633">
                <a:off x="-6197229" y="602773"/>
                <a:ext cx="22766230" cy="698330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Rectángulo 19">
            <a:extLst>
              <a:ext uri="{FF2B5EF4-FFF2-40B4-BE49-F238E27FC236}">
                <a16:creationId xmlns:a16="http://schemas.microsoft.com/office/drawing/2014/main" id="{EF292491-930B-F36F-A26E-D80CCDC21E37}"/>
              </a:ext>
            </a:extLst>
          </p:cNvPr>
          <p:cNvSpPr/>
          <p:nvPr/>
        </p:nvSpPr>
        <p:spPr>
          <a:xfrm>
            <a:off x="-169602" y="3978289"/>
            <a:ext cx="12314882" cy="1963894"/>
          </a:xfrm>
          <a:prstGeom prst="rect">
            <a:avLst/>
          </a:prstGeom>
          <a:solidFill>
            <a:schemeClr val="tx2">
              <a:lumMod val="75000"/>
              <a:lumOff val="2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54C0119-D677-9AB9-F0B6-81B9C323D7F7}"/>
              </a:ext>
            </a:extLst>
          </p:cNvPr>
          <p:cNvSpPr txBox="1">
            <a:spLocks/>
          </p:cNvSpPr>
          <p:nvPr/>
        </p:nvSpPr>
        <p:spPr>
          <a:xfrm>
            <a:off x="6556985" y="164538"/>
            <a:ext cx="4869127" cy="16335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3800" dirty="0">
                <a:solidFill>
                  <a:schemeClr val="bg1"/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Giro de la empresa </a:t>
            </a:r>
            <a:r>
              <a:rPr lang="es-MX" sz="8800" dirty="0"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s-CO" sz="8800" dirty="0"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La Tierra">
                <a:extLst>
                  <a:ext uri="{FF2B5EF4-FFF2-40B4-BE49-F238E27FC236}">
                    <a16:creationId xmlns:a16="http://schemas.microsoft.com/office/drawing/2014/main" id="{B04A9524-A971-F5A3-C026-6BCDEB3F8C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48266218"/>
                  </p:ext>
                </p:extLst>
              </p:nvPr>
            </p:nvGraphicFramePr>
            <p:xfrm rot="10800000" flipH="1" flipV="1">
              <a:off x="-3320720" y="-969150"/>
              <a:ext cx="8701102" cy="8796299"/>
            </p:xfrm>
            <a:graphic>
              <a:graphicData uri="http://schemas.microsoft.com/office/drawing/2017/model3d">
                <am3d:model3d r:embed="rId7">
                  <am3d:spPr>
                    <a:xfrm rot="10800000" flipH="1" flipV="1">
                      <a:off x="0" y="0"/>
                      <a:ext cx="8701102" cy="8796299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1664341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-9893530" ay="1230352" az="-10475846"/>
                    <am3d:postTrans dx="0" dy="0" dz="0"/>
                  </am3d:trans>
                  <am3d:raster rName="Office3DRenderer" rVer="16.0.8326">
                    <am3d:blip r:embed="rId8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La Tierra">
                <a:extLst>
                  <a:ext uri="{FF2B5EF4-FFF2-40B4-BE49-F238E27FC236}">
                    <a16:creationId xmlns:a16="http://schemas.microsoft.com/office/drawing/2014/main" id="{B04A9524-A971-F5A3-C026-6BCDEB3F8C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0800000" flipH="1" flipV="1">
                <a:off x="-3320720" y="-969150"/>
                <a:ext cx="8701102" cy="8796299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!!Picture2" descr="OLIST ABRE DIVERSAS VAGAS PARA CURITIBA E SÃO PAULO-SP - FATO Agenda">
            <a:extLst>
              <a:ext uri="{FF2B5EF4-FFF2-40B4-BE49-F238E27FC236}">
                <a16:creationId xmlns:a16="http://schemas.microsoft.com/office/drawing/2014/main" id="{2340B2E4-5637-710E-9685-E3C281947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540" y="901537"/>
            <a:ext cx="2463700" cy="246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08EA581-79FD-7B31-67CB-33F208AF737A}"/>
              </a:ext>
            </a:extLst>
          </p:cNvPr>
          <p:cNvCxnSpPr/>
          <p:nvPr/>
        </p:nvCxnSpPr>
        <p:spPr>
          <a:xfrm flipH="1">
            <a:off x="2745029" y="2155432"/>
            <a:ext cx="1051511" cy="1050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F40387-13DD-EE8A-3AFC-3FBE6EE74892}"/>
              </a:ext>
            </a:extLst>
          </p:cNvPr>
          <p:cNvSpPr txBox="1"/>
          <p:nvPr/>
        </p:nvSpPr>
        <p:spPr>
          <a:xfrm>
            <a:off x="6553199" y="1906588"/>
            <a:ext cx="5511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La e-comerse  OLIST 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potencia el comercio minorista digital y brindar 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Soleil"/>
              </a:rPr>
              <a:t>oportunidades de crecimiento reales 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para pequeñas, medianas y grandes empresas.</a:t>
            </a:r>
          </a:p>
          <a:p>
            <a:endParaRPr lang="es-MX" sz="2400" dirty="0">
              <a:solidFill>
                <a:schemeClr val="bg1"/>
              </a:solidFill>
              <a:latin typeface="Soleil"/>
            </a:endParaRPr>
          </a:p>
          <a:p>
            <a:r>
              <a:rPr lang="es-MX" sz="2400" dirty="0" err="1">
                <a:solidFill>
                  <a:schemeClr val="bg1"/>
                </a:solidFill>
              </a:rPr>
              <a:t>O</a:t>
            </a:r>
            <a:r>
              <a:rPr lang="es-MX" sz="2400" b="0" i="0" dirty="0" err="1">
                <a:solidFill>
                  <a:schemeClr val="bg1"/>
                </a:solidFill>
                <a:effectLst/>
              </a:rPr>
              <a:t>list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 es una empresa de tecnología SaaS</a:t>
            </a:r>
            <a:r>
              <a:rPr lang="es-CO" sz="2400" b="0" i="0" dirty="0">
                <a:solidFill>
                  <a:srgbClr val="312F4F"/>
                </a:solidFill>
                <a:effectLst/>
                <a:latin typeface="Soleil"/>
              </a:rPr>
              <a:t> 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(Software as a </a:t>
            </a:r>
            <a:r>
              <a:rPr lang="es-CO" sz="2400" b="0" i="0" dirty="0" err="1">
                <a:solidFill>
                  <a:schemeClr val="bg1"/>
                </a:solidFill>
                <a:effectLst/>
                <a:latin typeface="Soleil"/>
              </a:rPr>
              <a:t>Service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)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 fundada en 2015, s</a:t>
            </a:r>
            <a:r>
              <a:rPr lang="es-MX" sz="2400" dirty="0">
                <a:solidFill>
                  <a:schemeClr val="bg1"/>
                </a:solidFill>
                <a:latin typeface="Soleil"/>
              </a:rPr>
              <a:t>u principal competencia es Americanas Marketplace.</a:t>
            </a:r>
            <a:endParaRPr lang="es-CO" sz="2400" dirty="0">
              <a:solidFill>
                <a:schemeClr val="bg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AAD613CE-0A16-E05D-87C7-8ADD6BD9ABFA}"/>
              </a:ext>
            </a:extLst>
          </p:cNvPr>
          <p:cNvSpPr txBox="1">
            <a:spLocks/>
          </p:cNvSpPr>
          <p:nvPr/>
        </p:nvSpPr>
        <p:spPr>
          <a:xfrm>
            <a:off x="-5755286" y="-2629131"/>
            <a:ext cx="4869127" cy="1633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chemeClr val="bg1"/>
                </a:solidFill>
              </a:rPr>
              <a:t>c. Contexto en el que se presentó el problema </a:t>
            </a:r>
            <a:endParaRPr lang="es-CO" sz="8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Modelo 3D 24">
                <a:extLst>
                  <a:ext uri="{FF2B5EF4-FFF2-40B4-BE49-F238E27FC236}">
                    <a16:creationId xmlns:a16="http://schemas.microsoft.com/office/drawing/2014/main" id="{CD9E841C-1A1F-343C-3870-819991A3AA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6713840"/>
                  </p:ext>
                </p:extLst>
              </p:nvPr>
            </p:nvGraphicFramePr>
            <p:xfrm>
              <a:off x="1480113" y="7847672"/>
              <a:ext cx="7800538" cy="9400649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7800538" cy="9400649"/>
                    </a:xfrm>
                    <a:prstGeom prst="rect">
                      <a:avLst/>
                    </a:prstGeom>
                  </am3d:spPr>
                  <am3d:camera>
                    <am3d:pos x="0" y="0" z="612752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31" d="1000000"/>
                    <am3d:preTrans dx="16738587" dy="-18000000" dz="16230831"/>
                    <am3d:scale>
                      <am3d:sx n="1000000" d="1000000"/>
                      <am3d:sy n="1000000" d="1000000"/>
                      <am3d:sz n="1000000" d="1000000"/>
                    </am3d:scale>
                    <am3d:rot ax="3832202" ay="4674338" az="380147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27532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Modelo 3D 24">
                <a:extLst>
                  <a:ext uri="{FF2B5EF4-FFF2-40B4-BE49-F238E27FC236}">
                    <a16:creationId xmlns:a16="http://schemas.microsoft.com/office/drawing/2014/main" id="{CD9E841C-1A1F-343C-3870-819991A3AA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0113" y="7847672"/>
                <a:ext cx="7800538" cy="9400649"/>
              </a:xfrm>
              <a:prstGeom prst="rect">
                <a:avLst/>
              </a:prstGeom>
            </p:spPr>
          </p:pic>
        </mc:Fallback>
      </mc:AlternateContent>
      <p:pic>
        <p:nvPicPr>
          <p:cNvPr id="1027" name="Picture 3">
            <a:extLst>
              <a:ext uri="{FF2B5EF4-FFF2-40B4-BE49-F238E27FC236}">
                <a16:creationId xmlns:a16="http://schemas.microsoft.com/office/drawing/2014/main" id="{AA7D5FAC-A3B7-157A-EF64-E73CE551E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BF4A18-B104-FD18-F908-6F8BC9AF1A0F}"/>
              </a:ext>
            </a:extLst>
          </p:cNvPr>
          <p:cNvSpPr txBox="1"/>
          <p:nvPr/>
        </p:nvSpPr>
        <p:spPr>
          <a:xfrm>
            <a:off x="-3775428" y="7978173"/>
            <a:ext cx="151748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Para esto vamos a necesitar:</a:t>
            </a:r>
            <a:br>
              <a:rPr lang="es-MX" dirty="0"/>
            </a:br>
            <a:r>
              <a:rPr lang="es-MX" sz="2800" dirty="0">
                <a:solidFill>
                  <a:schemeClr val="bg1"/>
                </a:solidFill>
              </a:rPr>
              <a:t>BIBLIOTECAS DE PYTHON </a:t>
            </a:r>
            <a:endParaRPr lang="es-CO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92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26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7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396BA-A46B-EE19-6DF7-1B542C8A6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615" y="-13563396"/>
            <a:ext cx="8417169" cy="1648487"/>
          </a:xfrm>
        </p:spPr>
        <p:txBody>
          <a:bodyPr>
            <a:normAutofit/>
          </a:bodyPr>
          <a:lstStyle/>
          <a:p>
            <a:r>
              <a:rPr lang="es-MX" sz="8800" dirty="0"/>
              <a:t>Buenos días </a:t>
            </a:r>
            <a:endParaRPr lang="es-CO" sz="8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La Tierra">
                <a:extLst>
                  <a:ext uri="{FF2B5EF4-FFF2-40B4-BE49-F238E27FC236}">
                    <a16:creationId xmlns:a16="http://schemas.microsoft.com/office/drawing/2014/main" id="{B04A9524-A971-F5A3-C026-6BCDEB3F8CD7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747760604"/>
                  </p:ext>
                </p:extLst>
              </p:nvPr>
            </p:nvGraphicFramePr>
            <p:xfrm rot="10800000" flipH="1" flipV="1">
              <a:off x="-257647" y="0"/>
              <a:ext cx="13621692" cy="7490585"/>
            </p:xfrm>
            <a:graphic>
              <a:graphicData uri="http://schemas.microsoft.com/office/drawing/2017/model3d">
                <am3d:model3d r:embed="rId2">
                  <am3d:spPr>
                    <a:xfrm rot="10800000" flipH="1" flipV="1">
                      <a:off x="0" y="0"/>
                      <a:ext cx="13621692" cy="7490585"/>
                    </a:xfrm>
                    <a:prstGeom prst="rect">
                      <a:avLst/>
                    </a:prstGeom>
                  </am3d:spPr>
                  <am3d:camera>
                    <am3d:pos x="6523428" y="821481" z="80516301"/>
                    <am3d:up dx="0" dy="36000000" dz="0"/>
                    <am3d:lookAt x="6523428" y="821481" z="0"/>
                    <am3d:perspective fov="60000"/>
                  </am3d:camera>
                  <am3d:trans>
                    <am3d:meterPerModelUnit n="4920067" d="1000000"/>
                    <am3d:preTrans dx="6175124" dy="-18792597" dz="-2169376"/>
                    <am3d:scale>
                      <am3d:sx n="1000000" d="1000000"/>
                      <am3d:sy n="1000000" d="1000000"/>
                      <am3d:sz n="1000000" d="1000000"/>
                    </am3d:scale>
                    <am3d:rot ax="-9108281" ay="1485412" az="-10040812"/>
                    <am3d:postTrans dx="6523427" dy="821481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La Tierra">
                <a:extLst>
                  <a:ext uri="{FF2B5EF4-FFF2-40B4-BE49-F238E27FC236}">
                    <a16:creationId xmlns:a16="http://schemas.microsoft.com/office/drawing/2014/main" id="{B04A9524-A971-F5A3-C026-6BCDEB3F8C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 flipH="1" flipV="1">
                <a:off x="-257647" y="0"/>
                <a:ext cx="13621692" cy="7490585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ítulo 1">
            <a:extLst>
              <a:ext uri="{FF2B5EF4-FFF2-40B4-BE49-F238E27FC236}">
                <a16:creationId xmlns:a16="http://schemas.microsoft.com/office/drawing/2014/main" id="{F54C0119-D677-9AB9-F0B6-81B9C323D7F7}"/>
              </a:ext>
            </a:extLst>
          </p:cNvPr>
          <p:cNvSpPr txBox="1">
            <a:spLocks/>
          </p:cNvSpPr>
          <p:nvPr/>
        </p:nvSpPr>
        <p:spPr>
          <a:xfrm>
            <a:off x="10761784" y="-5644505"/>
            <a:ext cx="4869127" cy="16335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3800" dirty="0">
                <a:solidFill>
                  <a:schemeClr val="bg1"/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Giro de la empresa </a:t>
            </a:r>
            <a:r>
              <a:rPr lang="es-MX" sz="8800" dirty="0"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s-CO" sz="8800" dirty="0"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F40387-13DD-EE8A-3AFC-3FBE6EE74892}"/>
              </a:ext>
            </a:extLst>
          </p:cNvPr>
          <p:cNvSpPr txBox="1"/>
          <p:nvPr/>
        </p:nvSpPr>
        <p:spPr>
          <a:xfrm>
            <a:off x="18041543" y="1139132"/>
            <a:ext cx="5511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La e-comerse  OLIST 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potenciar el comercio minorista digital y brindar 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Soleil"/>
              </a:rPr>
              <a:t>oportunidades de crecimiento reales 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para pequeñas, medianas y grandes empresas.</a:t>
            </a:r>
          </a:p>
          <a:p>
            <a:endParaRPr lang="es-MX" sz="2400" dirty="0">
              <a:solidFill>
                <a:schemeClr val="bg1"/>
              </a:solidFill>
              <a:latin typeface="Soleil"/>
            </a:endParaRPr>
          </a:p>
          <a:p>
            <a:r>
              <a:rPr lang="es-MX" sz="2400" b="0" i="0" dirty="0" err="1">
                <a:solidFill>
                  <a:schemeClr val="bg1"/>
                </a:solidFill>
                <a:effectLst/>
              </a:rPr>
              <a:t>olist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 es una empresa de tecnología SaaS</a:t>
            </a:r>
            <a:r>
              <a:rPr lang="es-CO" sz="2400" b="0" i="0" dirty="0">
                <a:solidFill>
                  <a:srgbClr val="312F4F"/>
                </a:solidFill>
                <a:effectLst/>
                <a:latin typeface="Soleil"/>
              </a:rPr>
              <a:t> 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(Software as a </a:t>
            </a:r>
            <a:r>
              <a:rPr lang="es-CO" sz="2400" b="0" i="0" dirty="0" err="1">
                <a:solidFill>
                  <a:schemeClr val="bg1"/>
                </a:solidFill>
                <a:effectLst/>
                <a:latin typeface="Soleil"/>
              </a:rPr>
              <a:t>Service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)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 fundada en 2015 </a:t>
            </a:r>
            <a:r>
              <a:rPr lang="es-MX" sz="2400" dirty="0">
                <a:solidFill>
                  <a:schemeClr val="bg1"/>
                </a:solidFill>
                <a:latin typeface="Soleil"/>
              </a:rPr>
              <a:t>Su principal competencia es americanas Marketplace.</a:t>
            </a:r>
            <a:endParaRPr lang="es-CO" sz="2400" dirty="0">
              <a:solidFill>
                <a:schemeClr val="bg1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AAD613CE-0A16-E05D-87C7-8ADD6BD9ABFA}"/>
              </a:ext>
            </a:extLst>
          </p:cNvPr>
          <p:cNvSpPr txBox="1">
            <a:spLocks/>
          </p:cNvSpPr>
          <p:nvPr/>
        </p:nvSpPr>
        <p:spPr>
          <a:xfrm>
            <a:off x="-10161986" y="-5494485"/>
            <a:ext cx="4869127" cy="16335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600" dirty="0">
                <a:solidFill>
                  <a:schemeClr val="bg1"/>
                </a:solidFill>
              </a:rPr>
              <a:t>c. Contexto en el que se presentó el problema </a:t>
            </a:r>
            <a:endParaRPr lang="es-CO" sz="8800" dirty="0">
              <a:solidFill>
                <a:schemeClr val="bg1"/>
              </a:solidFill>
            </a:endParaRPr>
          </a:p>
        </p:txBody>
      </p:sp>
      <p:pic>
        <p:nvPicPr>
          <p:cNvPr id="14" name="Imagen 13" descr="Vista de una ciudad desde lo alto de una montaña&#10;&#10;Descripción generada automáticamente">
            <a:extLst>
              <a:ext uri="{FF2B5EF4-FFF2-40B4-BE49-F238E27FC236}">
                <a16:creationId xmlns:a16="http://schemas.microsoft.com/office/drawing/2014/main" id="{342B133B-C20A-BAB1-6483-CFCA539DCD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01" t="28314"/>
          <a:stretch/>
        </p:blipFill>
        <p:spPr>
          <a:xfrm flipH="1">
            <a:off x="-1902790" y="-763256"/>
            <a:ext cx="15273565" cy="975516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4D69705-8061-06EA-E657-ABE4C52874A9}"/>
              </a:ext>
            </a:extLst>
          </p:cNvPr>
          <p:cNvSpPr/>
          <p:nvPr/>
        </p:nvSpPr>
        <p:spPr>
          <a:xfrm rot="1094586">
            <a:off x="-1946396" y="7590039"/>
            <a:ext cx="16084792" cy="853693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12B5AD6-B73F-D4C2-0F3C-84A649AE6394}"/>
              </a:ext>
            </a:extLst>
          </p:cNvPr>
          <p:cNvSpPr/>
          <p:nvPr/>
        </p:nvSpPr>
        <p:spPr>
          <a:xfrm rot="998780">
            <a:off x="-695418" y="-6138236"/>
            <a:ext cx="16084792" cy="853693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EE5896C2-382B-DA12-1B3D-800B7C92CE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0297561"/>
                  </p:ext>
                </p:extLst>
              </p:nvPr>
            </p:nvGraphicFramePr>
            <p:xfrm>
              <a:off x="8068633" y="515610"/>
              <a:ext cx="4636738" cy="719743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636738" cy="7197433"/>
                    </a:xfrm>
                    <a:prstGeom prst="rect">
                      <a:avLst/>
                    </a:prstGeom>
                  </am3d:spPr>
                  <am3d:camera>
                    <am3d:pos x="0" y="0" z="612752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31" d="1000000"/>
                    <am3d:preTrans dx="16738587" dy="-18000000" dz="16230831"/>
                    <am3d:scale>
                      <am3d:sx n="1000000" d="1000000"/>
                      <am3d:sy n="1000000" d="1000000"/>
                      <am3d:sz n="1000000" d="1000000"/>
                    </am3d:scale>
                    <am3d:rot ax="9230188" ay="-2128483" az="-9845227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96857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EE5896C2-382B-DA12-1B3D-800B7C92C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8633" y="515610"/>
                <a:ext cx="4636738" cy="7197433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2E118C40-1F35-F2E8-EA0D-04A54BB8E748}"/>
              </a:ext>
            </a:extLst>
          </p:cNvPr>
          <p:cNvSpPr txBox="1"/>
          <p:nvPr/>
        </p:nvSpPr>
        <p:spPr>
          <a:xfrm>
            <a:off x="5027454" y="6057781"/>
            <a:ext cx="421907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Para esto vamos a necesitar:</a:t>
            </a:r>
            <a:br>
              <a:rPr lang="es-MX" dirty="0"/>
            </a:br>
            <a:r>
              <a:rPr lang="es-MX" sz="2800" dirty="0">
                <a:solidFill>
                  <a:schemeClr val="bg1"/>
                </a:solidFill>
              </a:rPr>
              <a:t>BIBLIOTECAS DE PYTHON 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24CF307B-0D60-3BD0-60EF-5C9E68C68E3D}"/>
              </a:ext>
            </a:extLst>
          </p:cNvPr>
          <p:cNvSpPr txBox="1">
            <a:spLocks/>
          </p:cNvSpPr>
          <p:nvPr/>
        </p:nvSpPr>
        <p:spPr>
          <a:xfrm>
            <a:off x="1194417" y="1364670"/>
            <a:ext cx="7186802" cy="2381615"/>
          </a:xfrm>
          <a:prstGeom prst="rect">
            <a:avLst/>
          </a:prstGeom>
          <a:solidFill>
            <a:schemeClr val="bg2">
              <a:lumMod val="10000"/>
              <a:alpha val="38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chemeClr val="bg1"/>
                </a:solidFill>
              </a:rPr>
              <a:t>Nuestros servicios ayudan a empresas generando ventas online, encontramos que el área redes sociales está teniendo un problema con las quejas de los usuarios.</a:t>
            </a:r>
            <a:endParaRPr lang="es-CO" sz="3200" dirty="0">
              <a:solidFill>
                <a:schemeClr val="bg1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B94619B-8E3E-D120-1921-A9A68BA9AB7A}"/>
              </a:ext>
            </a:extLst>
          </p:cNvPr>
          <p:cNvSpPr txBox="1"/>
          <p:nvPr/>
        </p:nvSpPr>
        <p:spPr>
          <a:xfrm>
            <a:off x="1103836" y="190307"/>
            <a:ext cx="89017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¿Problemas con las entregas? 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8741037-9875-99EB-E2B1-59F84367788C}"/>
              </a:ext>
            </a:extLst>
          </p:cNvPr>
          <p:cNvSpPr txBox="1">
            <a:spLocks/>
          </p:cNvSpPr>
          <p:nvPr/>
        </p:nvSpPr>
        <p:spPr>
          <a:xfrm>
            <a:off x="89253" y="3745292"/>
            <a:ext cx="9690915" cy="2115807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3200" dirty="0">
                <a:solidFill>
                  <a:schemeClr val="bg1"/>
                </a:solidFill>
              </a:rPr>
              <a:t>Lo anterior reduce nuestro posicionamiento en redes. Nos hemos dado cuenta de que las quejas están en torno a la entrega de pedidos.  Estos clientes representan una participación importante de nuestras ventas</a:t>
            </a:r>
            <a:endParaRPr lang="es-CO" sz="3200" dirty="0">
              <a:solidFill>
                <a:schemeClr val="bg1"/>
              </a:solidFill>
            </a:endParaRPr>
          </a:p>
        </p:txBody>
      </p:sp>
      <p:sp>
        <p:nvSpPr>
          <p:cNvPr id="16" name="Círculo: vacío 15">
            <a:extLst>
              <a:ext uri="{FF2B5EF4-FFF2-40B4-BE49-F238E27FC236}">
                <a16:creationId xmlns:a16="http://schemas.microsoft.com/office/drawing/2014/main" id="{8B7FCF34-6475-F286-3E01-FABED02E70E9}"/>
              </a:ext>
            </a:extLst>
          </p:cNvPr>
          <p:cNvSpPr/>
          <p:nvPr/>
        </p:nvSpPr>
        <p:spPr>
          <a:xfrm>
            <a:off x="-6330840" y="-5823761"/>
            <a:ext cx="8131628" cy="8563076"/>
          </a:xfrm>
          <a:prstGeom prst="donut">
            <a:avLst>
              <a:gd name="adj" fmla="val 928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3" name="!!Picture2">
            <a:extLst>
              <a:ext uri="{FF2B5EF4-FFF2-40B4-BE49-F238E27FC236}">
                <a16:creationId xmlns:a16="http://schemas.microsoft.com/office/drawing/2014/main" id="{DFEB02B6-8831-84FB-0EA4-BE897293D5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663" y="852167"/>
            <a:ext cx="562160" cy="4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4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Vista de una ciudad desde lo alto de una montaña&#10;&#10;Descripción generada automáticamente">
            <a:extLst>
              <a:ext uri="{FF2B5EF4-FFF2-40B4-BE49-F238E27FC236}">
                <a16:creationId xmlns:a16="http://schemas.microsoft.com/office/drawing/2014/main" id="{C90FDCA4-C4D8-81E6-0F2E-A2262365A9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0" t="28054" b="260"/>
          <a:stretch/>
        </p:blipFill>
        <p:spPr>
          <a:xfrm flipH="1">
            <a:off x="-2961862" y="-184267"/>
            <a:ext cx="18716565" cy="97551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58396BA-A46B-EE19-6DF7-1B542C8A6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615" y="-13563396"/>
            <a:ext cx="8417169" cy="1648487"/>
          </a:xfrm>
        </p:spPr>
        <p:txBody>
          <a:bodyPr>
            <a:normAutofit/>
          </a:bodyPr>
          <a:lstStyle/>
          <a:p>
            <a:r>
              <a:rPr lang="es-MX" sz="8800" dirty="0"/>
              <a:t>Buenos días </a:t>
            </a:r>
            <a:endParaRPr lang="es-CO" sz="8800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12B5AD6-B73F-D4C2-0F3C-84A649AE6394}"/>
              </a:ext>
            </a:extLst>
          </p:cNvPr>
          <p:cNvSpPr/>
          <p:nvPr/>
        </p:nvSpPr>
        <p:spPr>
          <a:xfrm>
            <a:off x="-2316238" y="-2875728"/>
            <a:ext cx="16084792" cy="8536934"/>
          </a:xfrm>
          <a:prstGeom prst="rect">
            <a:avLst/>
          </a:prstGeom>
          <a:solidFill>
            <a:schemeClr val="accent6">
              <a:lumMod val="5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D69705-8061-06EA-E657-ABE4C52874A9}"/>
              </a:ext>
            </a:extLst>
          </p:cNvPr>
          <p:cNvSpPr/>
          <p:nvPr/>
        </p:nvSpPr>
        <p:spPr>
          <a:xfrm>
            <a:off x="-2177839" y="5476540"/>
            <a:ext cx="16084792" cy="8536934"/>
          </a:xfrm>
          <a:prstGeom prst="rect">
            <a:avLst/>
          </a:prstGeom>
          <a:solidFill>
            <a:srgbClr val="FFC000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írculo: vacío 5">
            <a:extLst>
              <a:ext uri="{FF2B5EF4-FFF2-40B4-BE49-F238E27FC236}">
                <a16:creationId xmlns:a16="http://schemas.microsoft.com/office/drawing/2014/main" id="{39685E58-03D1-5FA3-C479-8CD5165C4228}"/>
              </a:ext>
            </a:extLst>
          </p:cNvPr>
          <p:cNvSpPr/>
          <p:nvPr/>
        </p:nvSpPr>
        <p:spPr>
          <a:xfrm>
            <a:off x="8783836" y="4089918"/>
            <a:ext cx="5123117" cy="5322912"/>
          </a:xfrm>
          <a:prstGeom prst="donut">
            <a:avLst>
              <a:gd name="adj" fmla="val 928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EE5896C2-382B-DA12-1B3D-800B7C92CE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5438796"/>
                  </p:ext>
                </p:extLst>
              </p:nvPr>
            </p:nvGraphicFramePr>
            <p:xfrm>
              <a:off x="793383" y="3096955"/>
              <a:ext cx="12285406" cy="1439255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2285406" cy="14392550"/>
                    </a:xfrm>
                    <a:prstGeom prst="rect">
                      <a:avLst/>
                    </a:prstGeom>
                  </am3d:spPr>
                  <am3d:camera>
                    <am3d:pos x="0" y="0" z="612752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31" d="1000000"/>
                    <am3d:preTrans dx="16738587" dy="-18000000" dz="16230831"/>
                    <am3d:scale>
                      <am3d:sx n="1000000" d="1000000"/>
                      <am3d:sy n="1000000" d="1000000"/>
                      <am3d:sz n="1000000" d="1000000"/>
                    </am3d:scale>
                    <am3d:rot ax="6299368" ay="3863013" az="639228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1336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EE5896C2-382B-DA12-1B3D-800B7C92C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3383" y="3096955"/>
                <a:ext cx="12285406" cy="1439255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CuadroTexto 18">
            <a:extLst>
              <a:ext uri="{FF2B5EF4-FFF2-40B4-BE49-F238E27FC236}">
                <a16:creationId xmlns:a16="http://schemas.microsoft.com/office/drawing/2014/main" id="{60F40387-13DD-EE8A-3AFC-3FBE6EE74892}"/>
              </a:ext>
            </a:extLst>
          </p:cNvPr>
          <p:cNvSpPr txBox="1"/>
          <p:nvPr/>
        </p:nvSpPr>
        <p:spPr>
          <a:xfrm>
            <a:off x="0" y="0"/>
            <a:ext cx="779526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3200" dirty="0">
              <a:solidFill>
                <a:schemeClr val="bg1"/>
              </a:solidFill>
            </a:endParaRPr>
          </a:p>
          <a:p>
            <a:r>
              <a:rPr lang="es-MX" sz="3200" dirty="0">
                <a:solidFill>
                  <a:schemeClr val="bg1"/>
                </a:solidFill>
              </a:rPr>
              <a:t>Creemos que incluyendo vehículos de transporte de carga liviana para pequeños pedidos y creando un modelo de predicción de demanda en la ciudad de Sau Paulo  generamos la reestructuración de la logística, lo</a:t>
            </a:r>
            <a:r>
              <a:rPr lang="es-MX" sz="3200" b="0" i="0" dirty="0">
                <a:solidFill>
                  <a:schemeClr val="bg1"/>
                </a:solidFill>
                <a:effectLst/>
              </a:rPr>
              <a:t> que fortalecerá el  departamento de entregas</a:t>
            </a:r>
            <a:r>
              <a:rPr lang="es-MX" sz="3200" dirty="0">
                <a:solidFill>
                  <a:schemeClr val="bg1"/>
                </a:solidFill>
              </a:rPr>
              <a:t>.</a:t>
            </a:r>
            <a:endParaRPr lang="es-CO" sz="3200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54C0119-D677-9AB9-F0B6-81B9C323D7F7}"/>
              </a:ext>
            </a:extLst>
          </p:cNvPr>
          <p:cNvSpPr txBox="1">
            <a:spLocks/>
          </p:cNvSpPr>
          <p:nvPr/>
        </p:nvSpPr>
        <p:spPr>
          <a:xfrm>
            <a:off x="7273203" y="1405384"/>
            <a:ext cx="4869127" cy="16335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13800" dirty="0">
                <a:solidFill>
                  <a:schemeClr val="bg1"/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Hipótesis</a:t>
            </a:r>
            <a:endParaRPr lang="es-CO" sz="8800" dirty="0"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20C211-0893-33A2-181E-80DF20D43601}"/>
              </a:ext>
            </a:extLst>
          </p:cNvPr>
          <p:cNvSpPr txBox="1"/>
          <p:nvPr/>
        </p:nvSpPr>
        <p:spPr>
          <a:xfrm>
            <a:off x="-10330522" y="5476540"/>
            <a:ext cx="421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Bibliotecas de Python </a:t>
            </a:r>
            <a:endParaRPr lang="es-CO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68F23A9A-2B5E-18C0-B944-BD19AED72454}"/>
              </a:ext>
            </a:extLst>
          </p:cNvPr>
          <p:cNvSpPr txBox="1">
            <a:spLocks/>
          </p:cNvSpPr>
          <p:nvPr/>
        </p:nvSpPr>
        <p:spPr>
          <a:xfrm>
            <a:off x="-10868873" y="2751631"/>
            <a:ext cx="6631078" cy="4481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800" dirty="0"/>
              <a:t>Presentación de análisis </a:t>
            </a:r>
            <a:endParaRPr lang="es-CO" sz="88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F1D8E96-5839-EEAA-F4D0-558A4F3F2504}"/>
              </a:ext>
            </a:extLst>
          </p:cNvPr>
          <p:cNvSpPr txBox="1"/>
          <p:nvPr/>
        </p:nvSpPr>
        <p:spPr>
          <a:xfrm>
            <a:off x="-9102493" y="1153266"/>
            <a:ext cx="421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Contexto</a:t>
            </a:r>
            <a:endParaRPr lang="es-CO" dirty="0"/>
          </a:p>
        </p:txBody>
      </p:sp>
      <p:pic>
        <p:nvPicPr>
          <p:cNvPr id="17" name="!!Picture2">
            <a:extLst>
              <a:ext uri="{FF2B5EF4-FFF2-40B4-BE49-F238E27FC236}">
                <a16:creationId xmlns:a16="http://schemas.microsoft.com/office/drawing/2014/main" id="{ED9A984C-46A7-323F-E4E8-3B548CE47F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36004" y="4628539"/>
            <a:ext cx="562160" cy="4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58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112B5AD6-B73F-D4C2-0F3C-84A649AE6394}"/>
              </a:ext>
            </a:extLst>
          </p:cNvPr>
          <p:cNvSpPr/>
          <p:nvPr/>
        </p:nvSpPr>
        <p:spPr>
          <a:xfrm>
            <a:off x="-1436657" y="1267353"/>
            <a:ext cx="16084792" cy="10959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8396BA-A46B-EE19-6DF7-1B542C8A6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615" y="-13563396"/>
            <a:ext cx="8417169" cy="1648487"/>
          </a:xfrm>
        </p:spPr>
        <p:txBody>
          <a:bodyPr>
            <a:normAutofit/>
          </a:bodyPr>
          <a:lstStyle/>
          <a:p>
            <a:r>
              <a:rPr lang="es-MX" sz="8800" dirty="0"/>
              <a:t>Buenos días </a:t>
            </a:r>
            <a:endParaRPr lang="es-CO" sz="88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65E0DDB-1EB1-8B46-2893-4953C0540383}"/>
              </a:ext>
            </a:extLst>
          </p:cNvPr>
          <p:cNvGrpSpPr/>
          <p:nvPr/>
        </p:nvGrpSpPr>
        <p:grpSpPr>
          <a:xfrm>
            <a:off x="17175782" y="-5092831"/>
            <a:ext cx="3515211" cy="2463700"/>
            <a:chOff x="3080084" y="965300"/>
            <a:chExt cx="3515211" cy="2463700"/>
          </a:xfrm>
        </p:grpSpPr>
        <p:pic>
          <p:nvPicPr>
            <p:cNvPr id="1026" name="Picture 2" descr="OLIST ABRE DIVERSAS VAGAS PARA CURITIBA E SÃO PAULO-SP - FATO Agenda">
              <a:extLst>
                <a:ext uri="{FF2B5EF4-FFF2-40B4-BE49-F238E27FC236}">
                  <a16:creationId xmlns:a16="http://schemas.microsoft.com/office/drawing/2014/main" id="{2340B2E4-5637-710E-9685-E3C281947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1595" y="965300"/>
              <a:ext cx="2463700" cy="246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808EA581-79FD-7B31-67CB-33F208AF737A}"/>
                </a:ext>
              </a:extLst>
            </p:cNvPr>
            <p:cNvCxnSpPr/>
            <p:nvPr/>
          </p:nvCxnSpPr>
          <p:spPr>
            <a:xfrm flipH="1">
              <a:off x="3080084" y="2219195"/>
              <a:ext cx="1051511" cy="10508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3">
            <a:extLst>
              <a:ext uri="{FF2B5EF4-FFF2-40B4-BE49-F238E27FC236}">
                <a16:creationId xmlns:a16="http://schemas.microsoft.com/office/drawing/2014/main" id="{D5F21D02-8D12-E9C5-9646-A810BBA13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4D69705-8061-06EA-E657-ABE4C52874A9}"/>
              </a:ext>
            </a:extLst>
          </p:cNvPr>
          <p:cNvSpPr/>
          <p:nvPr/>
        </p:nvSpPr>
        <p:spPr>
          <a:xfrm>
            <a:off x="-2159673" y="6241684"/>
            <a:ext cx="16084792" cy="8536934"/>
          </a:xfrm>
          <a:prstGeom prst="rect">
            <a:avLst/>
          </a:prstGeom>
          <a:solidFill>
            <a:srgbClr val="FFC000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EE5896C2-382B-DA12-1B3D-800B7C92CE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6232469"/>
                  </p:ext>
                </p:extLst>
              </p:nvPr>
            </p:nvGraphicFramePr>
            <p:xfrm>
              <a:off x="-3347662" y="5476540"/>
              <a:ext cx="6847723" cy="1427640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847723" cy="14276409"/>
                    </a:xfrm>
                    <a:prstGeom prst="rect">
                      <a:avLst/>
                    </a:prstGeom>
                  </am3d:spPr>
                  <am3d:camera>
                    <am3d:pos x="0" y="0" z="612752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31" d="1000000"/>
                    <am3d:preTrans dx="16738587" dy="-18000000" dz="16230831"/>
                    <am3d:scale>
                      <am3d:sx n="1000000" d="1000000"/>
                      <am3d:sy n="1000000" d="1000000"/>
                      <am3d:sz n="1000000" d="1000000"/>
                    </am3d:scale>
                    <am3d:rot ax="884110" ay="-1623974" az="-4094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1336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EE5896C2-382B-DA12-1B3D-800B7C92C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47662" y="5476540"/>
                <a:ext cx="6847723" cy="14276409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írculo: vacío 5">
            <a:extLst>
              <a:ext uri="{FF2B5EF4-FFF2-40B4-BE49-F238E27FC236}">
                <a16:creationId xmlns:a16="http://schemas.microsoft.com/office/drawing/2014/main" id="{39685E58-03D1-5FA3-C479-8CD5165C4228}"/>
              </a:ext>
            </a:extLst>
          </p:cNvPr>
          <p:cNvSpPr/>
          <p:nvPr/>
        </p:nvSpPr>
        <p:spPr>
          <a:xfrm>
            <a:off x="10568264" y="-341028"/>
            <a:ext cx="8131628" cy="8563076"/>
          </a:xfrm>
          <a:prstGeom prst="donut">
            <a:avLst>
              <a:gd name="adj" fmla="val 9288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F40387-13DD-EE8A-3AFC-3FBE6EE74892}"/>
              </a:ext>
            </a:extLst>
          </p:cNvPr>
          <p:cNvSpPr txBox="1"/>
          <p:nvPr/>
        </p:nvSpPr>
        <p:spPr>
          <a:xfrm>
            <a:off x="-12368794" y="6684053"/>
            <a:ext cx="5511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e-comerse  OLIST </a:t>
            </a:r>
            <a:r>
              <a:rPr lang="es-MX" sz="2400" b="0" i="0" dirty="0">
                <a:effectLst/>
                <a:latin typeface="Soleil"/>
              </a:rPr>
              <a:t>potenciar el comercio minorista digital y brindar </a:t>
            </a:r>
            <a:r>
              <a:rPr lang="es-MX" sz="2400" b="1" i="0" dirty="0">
                <a:effectLst/>
                <a:latin typeface="Soleil"/>
              </a:rPr>
              <a:t>oportunidades de crecimiento reales </a:t>
            </a:r>
            <a:r>
              <a:rPr lang="es-MX" sz="2400" b="0" i="0" dirty="0">
                <a:effectLst/>
                <a:latin typeface="Soleil"/>
              </a:rPr>
              <a:t>para pequeñas, medianas y grandes empresas.</a:t>
            </a:r>
          </a:p>
          <a:p>
            <a:endParaRPr lang="es-MX" sz="2400" dirty="0">
              <a:latin typeface="Soleil"/>
            </a:endParaRPr>
          </a:p>
          <a:p>
            <a:r>
              <a:rPr lang="es-MX" sz="2400" b="0" i="0" dirty="0" err="1">
                <a:effectLst/>
              </a:rPr>
              <a:t>olist</a:t>
            </a:r>
            <a:r>
              <a:rPr lang="es-MX" sz="2400" b="0" i="0" dirty="0">
                <a:effectLst/>
              </a:rPr>
              <a:t> es una empresa de tecnología SaaS</a:t>
            </a:r>
            <a:r>
              <a:rPr lang="es-CO" sz="2400" b="0" i="0" dirty="0">
                <a:effectLst/>
                <a:latin typeface="Soleil"/>
              </a:rPr>
              <a:t> (Software as a </a:t>
            </a:r>
            <a:r>
              <a:rPr lang="es-CO" sz="2400" b="0" i="0" dirty="0" err="1">
                <a:effectLst/>
                <a:latin typeface="Soleil"/>
              </a:rPr>
              <a:t>Service</a:t>
            </a:r>
            <a:r>
              <a:rPr lang="es-CO" sz="2400" b="0" i="0" dirty="0">
                <a:effectLst/>
                <a:latin typeface="Soleil"/>
              </a:rPr>
              <a:t>)</a:t>
            </a:r>
            <a:r>
              <a:rPr lang="es-MX" sz="2400" b="0" i="0" dirty="0">
                <a:effectLst/>
              </a:rPr>
              <a:t> fundada en 2015 </a:t>
            </a:r>
            <a:r>
              <a:rPr lang="es-MX" sz="2400" dirty="0">
                <a:latin typeface="Soleil"/>
              </a:rPr>
              <a:t>Su principal competencia es americanas Marketplace.</a:t>
            </a:r>
            <a:endParaRPr lang="es-CO" sz="2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1101E4-6325-11E3-32DA-829B6B4B46BE}"/>
              </a:ext>
            </a:extLst>
          </p:cNvPr>
          <p:cNvSpPr txBox="1"/>
          <p:nvPr/>
        </p:nvSpPr>
        <p:spPr>
          <a:xfrm>
            <a:off x="-729128" y="100304"/>
            <a:ext cx="5294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/>
                </a:solidFill>
              </a:rPr>
              <a:t>Backlog</a:t>
            </a:r>
          </a:p>
        </p:txBody>
      </p:sp>
      <p:pic>
        <p:nvPicPr>
          <p:cNvPr id="4" name="Imagen 3" descr="Diagrama">
            <a:extLst>
              <a:ext uri="{FF2B5EF4-FFF2-40B4-BE49-F238E27FC236}">
                <a16:creationId xmlns:a16="http://schemas.microsoft.com/office/drawing/2014/main" id="{B87F6CFB-762B-0071-883D-CD11127B8A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5570" y="895867"/>
            <a:ext cx="7286740" cy="51435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DA917A6-C161-341F-E692-7FB58B7A5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4687" y="1504817"/>
            <a:ext cx="8343401" cy="4635749"/>
          </a:xfrm>
          <a:prstGeom prst="rect">
            <a:avLst/>
          </a:prstGeom>
        </p:spPr>
      </p:pic>
      <p:pic>
        <p:nvPicPr>
          <p:cNvPr id="3" name="!!Picture2">
            <a:extLst>
              <a:ext uri="{FF2B5EF4-FFF2-40B4-BE49-F238E27FC236}">
                <a16:creationId xmlns:a16="http://schemas.microsoft.com/office/drawing/2014/main" id="{6CC1F2CE-72AA-319B-9A9B-C15789D35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34007" y="1048298"/>
            <a:ext cx="562160" cy="4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30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396BA-A46B-EE19-6DF7-1B542C8A6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615" y="-13563396"/>
            <a:ext cx="8417169" cy="1648487"/>
          </a:xfrm>
        </p:spPr>
        <p:txBody>
          <a:bodyPr>
            <a:normAutofit/>
          </a:bodyPr>
          <a:lstStyle/>
          <a:p>
            <a:r>
              <a:rPr lang="es-MX" sz="8800" dirty="0"/>
              <a:t>Buenos días </a:t>
            </a:r>
            <a:endParaRPr lang="es-CO" sz="88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565E0DDB-1EB1-8B46-2893-4953C0540383}"/>
              </a:ext>
            </a:extLst>
          </p:cNvPr>
          <p:cNvGrpSpPr/>
          <p:nvPr/>
        </p:nvGrpSpPr>
        <p:grpSpPr>
          <a:xfrm>
            <a:off x="17175782" y="-5092831"/>
            <a:ext cx="3515211" cy="2463700"/>
            <a:chOff x="3080084" y="965300"/>
            <a:chExt cx="3515211" cy="2463700"/>
          </a:xfrm>
        </p:grpSpPr>
        <p:pic>
          <p:nvPicPr>
            <p:cNvPr id="1026" name="Picture 2" descr="OLIST ABRE DIVERSAS VAGAS PARA CURITIBA E SÃO PAULO-SP - FATO Agenda">
              <a:extLst>
                <a:ext uri="{FF2B5EF4-FFF2-40B4-BE49-F238E27FC236}">
                  <a16:creationId xmlns:a16="http://schemas.microsoft.com/office/drawing/2014/main" id="{2340B2E4-5637-710E-9685-E3C281947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1595" y="965300"/>
              <a:ext cx="2463700" cy="2463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808EA581-79FD-7B31-67CB-33F208AF737A}"/>
                </a:ext>
              </a:extLst>
            </p:cNvPr>
            <p:cNvCxnSpPr/>
            <p:nvPr/>
          </p:nvCxnSpPr>
          <p:spPr>
            <a:xfrm flipH="1">
              <a:off x="3080084" y="2219195"/>
              <a:ext cx="1051511" cy="105083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3">
            <a:extLst>
              <a:ext uri="{FF2B5EF4-FFF2-40B4-BE49-F238E27FC236}">
                <a16:creationId xmlns:a16="http://schemas.microsoft.com/office/drawing/2014/main" id="{D5F21D02-8D12-E9C5-9646-A810BBA13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12B5AD6-B73F-D4C2-0F3C-84A649AE6394}"/>
              </a:ext>
            </a:extLst>
          </p:cNvPr>
          <p:cNvSpPr/>
          <p:nvPr/>
        </p:nvSpPr>
        <p:spPr>
          <a:xfrm>
            <a:off x="-1615929" y="5638147"/>
            <a:ext cx="13978459" cy="6544265"/>
          </a:xfrm>
          <a:prstGeom prst="rect">
            <a:avLst/>
          </a:prstGeom>
          <a:solidFill>
            <a:schemeClr val="accent6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D69705-8061-06EA-E657-ABE4C52874A9}"/>
              </a:ext>
            </a:extLst>
          </p:cNvPr>
          <p:cNvSpPr/>
          <p:nvPr/>
        </p:nvSpPr>
        <p:spPr>
          <a:xfrm>
            <a:off x="-674053" y="-1261425"/>
            <a:ext cx="13748266" cy="7065431"/>
          </a:xfrm>
          <a:prstGeom prst="rect">
            <a:avLst/>
          </a:prstGeom>
          <a:solidFill>
            <a:srgbClr val="FFC000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F40387-13DD-EE8A-3AFC-3FBE6EE74892}"/>
              </a:ext>
            </a:extLst>
          </p:cNvPr>
          <p:cNvSpPr txBox="1"/>
          <p:nvPr/>
        </p:nvSpPr>
        <p:spPr>
          <a:xfrm>
            <a:off x="-11241683" y="5476540"/>
            <a:ext cx="5511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La e-comerse  OLIST 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potenciar el comercio minorista digital y brindar 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Soleil"/>
              </a:rPr>
              <a:t>oportunidades de crecimiento reales 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para pequeñas, medianas y grandes empresas.</a:t>
            </a:r>
          </a:p>
          <a:p>
            <a:endParaRPr lang="es-MX" sz="2400" dirty="0">
              <a:solidFill>
                <a:schemeClr val="bg1"/>
              </a:solidFill>
              <a:latin typeface="Soleil"/>
            </a:endParaRPr>
          </a:p>
          <a:p>
            <a:r>
              <a:rPr lang="es-MX" sz="2400" b="0" i="0" dirty="0" err="1">
                <a:solidFill>
                  <a:schemeClr val="bg1"/>
                </a:solidFill>
                <a:effectLst/>
              </a:rPr>
              <a:t>olist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 es una empresa de tecnología SaaS</a:t>
            </a:r>
            <a:r>
              <a:rPr lang="es-CO" sz="2400" b="0" i="0" dirty="0">
                <a:solidFill>
                  <a:srgbClr val="312F4F"/>
                </a:solidFill>
                <a:effectLst/>
                <a:latin typeface="Soleil"/>
              </a:rPr>
              <a:t> 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(Software as a </a:t>
            </a:r>
            <a:r>
              <a:rPr lang="es-CO" sz="2400" b="0" i="0" dirty="0" err="1">
                <a:solidFill>
                  <a:schemeClr val="bg1"/>
                </a:solidFill>
                <a:effectLst/>
                <a:latin typeface="Soleil"/>
              </a:rPr>
              <a:t>Service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)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 fundada en 2015 </a:t>
            </a:r>
            <a:r>
              <a:rPr lang="es-MX" sz="2400" dirty="0">
                <a:solidFill>
                  <a:schemeClr val="bg1"/>
                </a:solidFill>
                <a:latin typeface="Soleil"/>
              </a:rPr>
              <a:t>Su principal competencia es americanas Marketplace.</a:t>
            </a:r>
            <a:endParaRPr lang="es-CO" sz="2400" dirty="0">
              <a:solidFill>
                <a:schemeClr val="bg1"/>
              </a:solidFill>
            </a:endParaRPr>
          </a:p>
        </p:txBody>
      </p:sp>
      <p:sp>
        <p:nvSpPr>
          <p:cNvPr id="6" name="Círculo: vacío 5">
            <a:extLst>
              <a:ext uri="{FF2B5EF4-FFF2-40B4-BE49-F238E27FC236}">
                <a16:creationId xmlns:a16="http://schemas.microsoft.com/office/drawing/2014/main" id="{39685E58-03D1-5FA3-C479-8CD5165C4228}"/>
              </a:ext>
            </a:extLst>
          </p:cNvPr>
          <p:cNvSpPr/>
          <p:nvPr/>
        </p:nvSpPr>
        <p:spPr>
          <a:xfrm>
            <a:off x="-3257203" y="-3577554"/>
            <a:ext cx="5121175" cy="4276241"/>
          </a:xfrm>
          <a:prstGeom prst="donu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>
                <a:extLst>
                  <a:ext uri="{FF2B5EF4-FFF2-40B4-BE49-F238E27FC236}">
                    <a16:creationId xmlns:a16="http://schemas.microsoft.com/office/drawing/2014/main" id="{EE5896C2-382B-DA12-1B3D-800B7C92CE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2005859"/>
                  </p:ext>
                </p:extLst>
              </p:nvPr>
            </p:nvGraphicFramePr>
            <p:xfrm>
              <a:off x="-4441224" y="-93542"/>
              <a:ext cx="9457283" cy="1446688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457283" cy="14466881"/>
                    </a:xfrm>
                    <a:prstGeom prst="rect">
                      <a:avLst/>
                    </a:prstGeom>
                  </am3d:spPr>
                  <am3d:camera>
                    <am3d:pos x="0" y="0" z="612752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31" d="1000000"/>
                    <am3d:preTrans dx="16738587" dy="-18000000" dz="16230831"/>
                    <am3d:scale>
                      <am3d:sx n="1000000" d="1000000"/>
                      <am3d:sy n="1000000" d="1000000"/>
                      <am3d:sz n="1000000" d="1000000"/>
                    </am3d:scale>
                    <am3d:rot ax="502786" ay="-2622205" az="-34869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1336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>
                <a:extLst>
                  <a:ext uri="{FF2B5EF4-FFF2-40B4-BE49-F238E27FC236}">
                    <a16:creationId xmlns:a16="http://schemas.microsoft.com/office/drawing/2014/main" id="{EE5896C2-382B-DA12-1B3D-800B7C92CE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441224" y="-93542"/>
                <a:ext cx="9457283" cy="1446688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uadroTexto 2">
            <a:extLst>
              <a:ext uri="{FF2B5EF4-FFF2-40B4-BE49-F238E27FC236}">
                <a16:creationId xmlns:a16="http://schemas.microsoft.com/office/drawing/2014/main" id="{4C52C3F5-82A4-D101-9FC8-2F0570F86E30}"/>
              </a:ext>
            </a:extLst>
          </p:cNvPr>
          <p:cNvSpPr txBox="1"/>
          <p:nvPr/>
        </p:nvSpPr>
        <p:spPr>
          <a:xfrm>
            <a:off x="7293130" y="5842337"/>
            <a:ext cx="5294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/>
                </a:solidFill>
              </a:rPr>
              <a:t>Roadmap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Estrellas grandes para el techo">
                <a:extLst>
                  <a:ext uri="{FF2B5EF4-FFF2-40B4-BE49-F238E27FC236}">
                    <a16:creationId xmlns:a16="http://schemas.microsoft.com/office/drawing/2014/main" id="{B6AAE271-FC08-32BD-422E-209DDBB509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451191"/>
                  </p:ext>
                </p:extLst>
              </p:nvPr>
            </p:nvGraphicFramePr>
            <p:xfrm rot="3626551">
              <a:off x="-1068727" y="-1079935"/>
              <a:ext cx="1194417" cy="1270253"/>
            </p:xfrm>
            <a:graphic>
              <a:graphicData uri="http://schemas.microsoft.com/office/drawing/2017/model3d">
                <am3d:model3d r:embed="rId6">
                  <am3d:spPr>
                    <a:xfrm rot="3626551">
                      <a:off x="0" y="0"/>
                      <a:ext cx="1194417" cy="1270253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4054073" ay="-841327" az="-182453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460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Estrellas grandes para el techo">
                <a:extLst>
                  <a:ext uri="{FF2B5EF4-FFF2-40B4-BE49-F238E27FC236}">
                    <a16:creationId xmlns:a16="http://schemas.microsoft.com/office/drawing/2014/main" id="{B6AAE271-FC08-32BD-422E-209DDBB509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3626551">
                <a:off x="-1068727" y="-1079935"/>
                <a:ext cx="1194417" cy="1270253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Imagen 12" descr="Diagrama">
            <a:extLst>
              <a:ext uri="{FF2B5EF4-FFF2-40B4-BE49-F238E27FC236}">
                <a16:creationId xmlns:a16="http://schemas.microsoft.com/office/drawing/2014/main" id="{4814A9A0-8030-FE31-CEE4-26B457E756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05" y="387986"/>
            <a:ext cx="7286740" cy="514358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Modelo 3D 14" descr="Estrellas grandes para el techo">
                <a:extLst>
                  <a:ext uri="{FF2B5EF4-FFF2-40B4-BE49-F238E27FC236}">
                    <a16:creationId xmlns:a16="http://schemas.microsoft.com/office/drawing/2014/main" id="{565D433F-53E6-687D-0A7B-E78B5AEA34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063883"/>
                  </p:ext>
                </p:extLst>
              </p:nvPr>
            </p:nvGraphicFramePr>
            <p:xfrm>
              <a:off x="-333182" y="-1513725"/>
              <a:ext cx="968630" cy="97896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68630" cy="978962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888310" ay="-1429090" az="-243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102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Modelo 3D 14" descr="Estrellas grandes para el techo">
                <a:extLst>
                  <a:ext uri="{FF2B5EF4-FFF2-40B4-BE49-F238E27FC236}">
                    <a16:creationId xmlns:a16="http://schemas.microsoft.com/office/drawing/2014/main" id="{565D433F-53E6-687D-0A7B-E78B5AEA34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333182" y="-1513725"/>
                <a:ext cx="968630" cy="978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elo 3D 15" descr="Estrellas grandes para el techo">
                <a:extLst>
                  <a:ext uri="{FF2B5EF4-FFF2-40B4-BE49-F238E27FC236}">
                    <a16:creationId xmlns:a16="http://schemas.microsoft.com/office/drawing/2014/main" id="{E339DFA0-3B62-CB15-2D4B-52E2507853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979376"/>
                  </p:ext>
                </p:extLst>
              </p:nvPr>
            </p:nvGraphicFramePr>
            <p:xfrm>
              <a:off x="535779" y="-1513725"/>
              <a:ext cx="968630" cy="97896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968630" cy="978962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888310" ay="-1429090" az="-243854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102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elo 3D 15" descr="Estrellas grandes para el techo">
                <a:extLst>
                  <a:ext uri="{FF2B5EF4-FFF2-40B4-BE49-F238E27FC236}">
                    <a16:creationId xmlns:a16="http://schemas.microsoft.com/office/drawing/2014/main" id="{E339DFA0-3B62-CB15-2D4B-52E2507853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5779" y="-1513725"/>
                <a:ext cx="968630" cy="978962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CuadroTexto 19">
            <a:extLst>
              <a:ext uri="{FF2B5EF4-FFF2-40B4-BE49-F238E27FC236}">
                <a16:creationId xmlns:a16="http://schemas.microsoft.com/office/drawing/2014/main" id="{3BCF2DA6-5EA1-96C4-D957-A0F477B8C531}"/>
              </a:ext>
            </a:extLst>
          </p:cNvPr>
          <p:cNvSpPr txBox="1"/>
          <p:nvPr/>
        </p:nvSpPr>
        <p:spPr>
          <a:xfrm>
            <a:off x="-15569814" y="-1513725"/>
            <a:ext cx="1047133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chemeClr val="bg1"/>
                </a:solidFill>
                <a:latin typeface="Soleil"/>
              </a:rPr>
              <a:t>Porcentaje de envíos realizados por los vehículos livianos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b="0" i="0" dirty="0">
              <a:solidFill>
                <a:schemeClr val="bg1"/>
              </a:solidFill>
              <a:effectLst/>
              <a:latin typeface="Solei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0" i="0" dirty="0">
                <a:solidFill>
                  <a:schemeClr val="bg1"/>
                </a:solidFill>
                <a:effectLst/>
                <a:latin typeface="Soleil"/>
              </a:rPr>
              <a:t>El indicador </a:t>
            </a:r>
            <a:r>
              <a:rPr lang="es-MX" sz="3200" dirty="0">
                <a:solidFill>
                  <a:schemeClr val="bg1"/>
                </a:solidFill>
                <a:latin typeface="Soleil"/>
              </a:rPr>
              <a:t>d</a:t>
            </a:r>
            <a:r>
              <a:rPr lang="es-MX" sz="3200" b="0" i="0" dirty="0">
                <a:solidFill>
                  <a:schemeClr val="bg1"/>
                </a:solidFill>
                <a:effectLst/>
                <a:latin typeface="Soleil"/>
              </a:rPr>
              <a:t>elta_days (días en llegar el pedido) debería reducirse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solidFill>
                <a:schemeClr val="bg1"/>
              </a:solidFill>
              <a:latin typeface="Solei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0" i="0" dirty="0">
                <a:solidFill>
                  <a:schemeClr val="bg1"/>
                </a:solidFill>
                <a:effectLst/>
                <a:latin typeface="Soleil"/>
              </a:rPr>
              <a:t>La cantidad de pedidos en estado Long_Delay</a:t>
            </a:r>
          </a:p>
          <a:p>
            <a:r>
              <a:rPr lang="es-MX" sz="3200" b="0" i="0" dirty="0">
                <a:solidFill>
                  <a:schemeClr val="bg1"/>
                </a:solidFill>
                <a:effectLst/>
                <a:latin typeface="Soleil"/>
              </a:rPr>
              <a:t> debería reducirse.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solidFill>
                <a:schemeClr val="bg1"/>
              </a:solidFill>
              <a:latin typeface="Solei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0" i="0" dirty="0">
                <a:solidFill>
                  <a:schemeClr val="bg1"/>
                </a:solidFill>
                <a:effectLst/>
                <a:latin typeface="Soleil"/>
              </a:rPr>
              <a:t>Porcentaje de comentarios negativos sobre los envíos.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chemeClr val="bg1"/>
                </a:solidFill>
                <a:latin typeface="Soleil"/>
              </a:rPr>
              <a:t>Reducir el distribucion_Center ( Distancia entre ubicación de consumidor final y centro de distribución </a:t>
            </a:r>
            <a:endParaRPr lang="es-MX" sz="3200" b="0" i="0" dirty="0">
              <a:solidFill>
                <a:schemeClr val="bg1"/>
              </a:solidFill>
              <a:effectLst/>
              <a:latin typeface="Solei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solidFill>
                <a:schemeClr val="bg1"/>
              </a:solidFill>
              <a:latin typeface="Soleil"/>
            </a:endParaRPr>
          </a:p>
          <a:p>
            <a:endParaRPr lang="es-MX" sz="3200" dirty="0">
              <a:solidFill>
                <a:schemeClr val="bg1"/>
              </a:solidFill>
              <a:latin typeface="Soleil"/>
            </a:endParaRPr>
          </a:p>
          <a:p>
            <a:endParaRPr lang="es-MX" sz="3200" dirty="0">
              <a:solidFill>
                <a:schemeClr val="bg1"/>
              </a:solidFill>
              <a:latin typeface="Soleil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A5EA49A-6652-D440-43D3-847294BE6B37}"/>
              </a:ext>
            </a:extLst>
          </p:cNvPr>
          <p:cNvSpPr txBox="1"/>
          <p:nvPr/>
        </p:nvSpPr>
        <p:spPr>
          <a:xfrm>
            <a:off x="-14408160" y="-2529388"/>
            <a:ext cx="8759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>
                <a:solidFill>
                  <a:schemeClr val="bg1"/>
                </a:solidFill>
              </a:rPr>
              <a:t>Indicadores para mejorar: </a:t>
            </a:r>
          </a:p>
        </p:txBody>
      </p:sp>
      <p:pic>
        <p:nvPicPr>
          <p:cNvPr id="4" name="!!Picture2">
            <a:extLst>
              <a:ext uri="{FF2B5EF4-FFF2-40B4-BE49-F238E27FC236}">
                <a16:creationId xmlns:a16="http://schemas.microsoft.com/office/drawing/2014/main" id="{26F7A894-5AD0-A17D-D6B4-251B8B48E1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3205" y="-607672"/>
            <a:ext cx="562160" cy="4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5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3C7CAE62-BA8D-6B64-F64E-1C1DD862C71D}"/>
              </a:ext>
            </a:extLst>
          </p:cNvPr>
          <p:cNvSpPr/>
          <p:nvPr/>
        </p:nvSpPr>
        <p:spPr>
          <a:xfrm>
            <a:off x="-144747" y="-514735"/>
            <a:ext cx="13069787" cy="73727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8396BA-A46B-EE19-6DF7-1B542C8A6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615" y="-13563396"/>
            <a:ext cx="8417169" cy="1648487"/>
          </a:xfrm>
        </p:spPr>
        <p:txBody>
          <a:bodyPr>
            <a:normAutofit/>
          </a:bodyPr>
          <a:lstStyle/>
          <a:p>
            <a:r>
              <a:rPr lang="es-MX" sz="8800" dirty="0"/>
              <a:t>Buenos días </a:t>
            </a:r>
            <a:endParaRPr lang="es-CO" sz="88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D69705-8061-06EA-E657-ABE4C52874A9}"/>
              </a:ext>
            </a:extLst>
          </p:cNvPr>
          <p:cNvSpPr/>
          <p:nvPr/>
        </p:nvSpPr>
        <p:spPr>
          <a:xfrm rot="18751096">
            <a:off x="9997136" y="471980"/>
            <a:ext cx="6549508" cy="6405156"/>
          </a:xfrm>
          <a:prstGeom prst="rect">
            <a:avLst/>
          </a:prstGeom>
          <a:solidFill>
            <a:srgbClr val="FFC000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F40387-13DD-EE8A-3AFC-3FBE6EE74892}"/>
              </a:ext>
            </a:extLst>
          </p:cNvPr>
          <p:cNvSpPr txBox="1"/>
          <p:nvPr/>
        </p:nvSpPr>
        <p:spPr>
          <a:xfrm>
            <a:off x="0" y="1808073"/>
            <a:ext cx="1047133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chemeClr val="bg1"/>
                </a:solidFill>
                <a:latin typeface="Soleil"/>
              </a:rPr>
              <a:t>Porcentaje de envíos realizados por los vehículos livianos </a:t>
            </a:r>
            <a:endParaRPr lang="es-MX" sz="3200" b="0" i="0" dirty="0">
              <a:solidFill>
                <a:schemeClr val="bg1"/>
              </a:solidFill>
              <a:effectLst/>
              <a:latin typeface="Solei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0" i="0" dirty="0">
                <a:solidFill>
                  <a:schemeClr val="bg1"/>
                </a:solidFill>
                <a:effectLst/>
                <a:latin typeface="Soleil"/>
              </a:rPr>
              <a:t>El indicador </a:t>
            </a:r>
            <a:r>
              <a:rPr lang="es-MX" sz="3200" dirty="0">
                <a:solidFill>
                  <a:schemeClr val="bg1"/>
                </a:solidFill>
                <a:latin typeface="Soleil"/>
              </a:rPr>
              <a:t>d</a:t>
            </a:r>
            <a:r>
              <a:rPr lang="es-MX" sz="3200" b="0" i="0" dirty="0">
                <a:solidFill>
                  <a:schemeClr val="bg1"/>
                </a:solidFill>
                <a:effectLst/>
                <a:latin typeface="Soleil"/>
              </a:rPr>
              <a:t>elta_days (días en llegar el pedido) debería reducirse </a:t>
            </a:r>
            <a:endParaRPr lang="es-MX" sz="3200" dirty="0">
              <a:solidFill>
                <a:schemeClr val="bg1"/>
              </a:solidFill>
              <a:latin typeface="Solei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0" i="0" dirty="0">
                <a:solidFill>
                  <a:schemeClr val="bg1"/>
                </a:solidFill>
                <a:effectLst/>
                <a:latin typeface="Soleil"/>
              </a:rPr>
              <a:t>La cantidad de pedidos en estado Long_Delay</a:t>
            </a:r>
          </a:p>
          <a:p>
            <a:r>
              <a:rPr lang="es-MX" sz="3200" b="0" i="0" dirty="0">
                <a:solidFill>
                  <a:schemeClr val="bg1"/>
                </a:solidFill>
                <a:effectLst/>
                <a:latin typeface="Soleil"/>
              </a:rPr>
              <a:t> debería reducirse.</a:t>
            </a:r>
            <a:endParaRPr lang="es-MX" sz="3200" dirty="0">
              <a:solidFill>
                <a:schemeClr val="bg1"/>
              </a:solidFill>
              <a:latin typeface="Solei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b="0" i="0" dirty="0">
                <a:solidFill>
                  <a:schemeClr val="bg1"/>
                </a:solidFill>
                <a:effectLst/>
                <a:latin typeface="Soleil"/>
              </a:rPr>
              <a:t>Porcentaje de comentarios negativos sobre los envíos.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>
                <a:solidFill>
                  <a:schemeClr val="bg1"/>
                </a:solidFill>
                <a:latin typeface="Soleil"/>
              </a:rPr>
              <a:t>Reducir el distribucion_Center ( Distancia entre ubicación de consumidor final y centro de distribución </a:t>
            </a:r>
            <a:endParaRPr lang="es-MX" sz="3200" b="0" i="0" dirty="0">
              <a:solidFill>
                <a:schemeClr val="bg1"/>
              </a:solidFill>
              <a:effectLst/>
              <a:latin typeface="Solei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MX" sz="3200" dirty="0">
              <a:solidFill>
                <a:schemeClr val="bg1"/>
              </a:solidFill>
              <a:latin typeface="Soleil"/>
            </a:endParaRPr>
          </a:p>
          <a:p>
            <a:endParaRPr lang="es-MX" sz="3200" dirty="0">
              <a:solidFill>
                <a:schemeClr val="bg1"/>
              </a:solidFill>
              <a:latin typeface="Soleil"/>
            </a:endParaRPr>
          </a:p>
          <a:p>
            <a:endParaRPr lang="es-MX" sz="3200" dirty="0">
              <a:solidFill>
                <a:schemeClr val="bg1"/>
              </a:solidFill>
              <a:latin typeface="Soleil"/>
            </a:endParaRPr>
          </a:p>
        </p:txBody>
      </p:sp>
      <p:sp>
        <p:nvSpPr>
          <p:cNvPr id="6" name="Círculo: vacío 5">
            <a:extLst>
              <a:ext uri="{FF2B5EF4-FFF2-40B4-BE49-F238E27FC236}">
                <a16:creationId xmlns:a16="http://schemas.microsoft.com/office/drawing/2014/main" id="{39685E58-03D1-5FA3-C479-8CD5165C4228}"/>
              </a:ext>
            </a:extLst>
          </p:cNvPr>
          <p:cNvSpPr/>
          <p:nvPr/>
        </p:nvSpPr>
        <p:spPr>
          <a:xfrm rot="21048516">
            <a:off x="10545482" y="2299934"/>
            <a:ext cx="3224383" cy="2937946"/>
          </a:xfrm>
          <a:prstGeom prst="donu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52C3F5-82A4-D101-9FC8-2F0570F86E30}"/>
              </a:ext>
            </a:extLst>
          </p:cNvPr>
          <p:cNvSpPr txBox="1"/>
          <p:nvPr/>
        </p:nvSpPr>
        <p:spPr>
          <a:xfrm>
            <a:off x="1177889" y="138838"/>
            <a:ext cx="8759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dirty="0">
                <a:solidFill>
                  <a:schemeClr val="bg1"/>
                </a:solidFill>
              </a:rPr>
              <a:t>Indicadores para mejorar: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Estrellas grandes para el techo">
                <a:extLst>
                  <a:ext uri="{FF2B5EF4-FFF2-40B4-BE49-F238E27FC236}">
                    <a16:creationId xmlns:a16="http://schemas.microsoft.com/office/drawing/2014/main" id="{6769C5F1-5F0C-99D5-BE04-3D2D715A0DB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3331904"/>
                  </p:ext>
                </p:extLst>
              </p:nvPr>
            </p:nvGraphicFramePr>
            <p:xfrm>
              <a:off x="11874763" y="4218714"/>
              <a:ext cx="968630" cy="9789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8630" cy="978962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888310" ay="-1429090" az="-24385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2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Estrellas grandes para el techo">
                <a:extLst>
                  <a:ext uri="{FF2B5EF4-FFF2-40B4-BE49-F238E27FC236}">
                    <a16:creationId xmlns:a16="http://schemas.microsoft.com/office/drawing/2014/main" id="{6769C5F1-5F0C-99D5-BE04-3D2D715A0D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74763" y="4218714"/>
                <a:ext cx="968630" cy="978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>
                <a:extLst>
                  <a:ext uri="{FF2B5EF4-FFF2-40B4-BE49-F238E27FC236}">
                    <a16:creationId xmlns:a16="http://schemas.microsoft.com/office/drawing/2014/main" id="{E82082C7-C313-022F-DD88-478627FF3D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2624897"/>
                  </p:ext>
                </p:extLst>
              </p:nvPr>
            </p:nvGraphicFramePr>
            <p:xfrm>
              <a:off x="-5160661" y="-2697847"/>
              <a:ext cx="2463701" cy="120155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463701" cy="12015527"/>
                    </a:xfrm>
                    <a:prstGeom prst="rect">
                      <a:avLst/>
                    </a:prstGeom>
                  </am3d:spPr>
                  <am3d:camera>
                    <am3d:pos x="0" y="0" z="6127527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31" d="1000000"/>
                    <am3d:preTrans dx="16738587" dy="-18000000" dz="16230831"/>
                    <am3d:scale>
                      <am3d:sx n="1000000" d="1000000"/>
                      <am3d:sy n="1000000" d="1000000"/>
                      <am3d:sz n="1000000" d="1000000"/>
                    </am3d:scale>
                    <am3d:rot ax="451167" ay="345659" az="4553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0180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>
                <a:extLst>
                  <a:ext uri="{FF2B5EF4-FFF2-40B4-BE49-F238E27FC236}">
                    <a16:creationId xmlns:a16="http://schemas.microsoft.com/office/drawing/2014/main" id="{E82082C7-C313-022F-DD88-478627FF3D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160661" y="-2697847"/>
                <a:ext cx="2463701" cy="12015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Estrellas grandes para el techo">
                <a:extLst>
                  <a:ext uri="{FF2B5EF4-FFF2-40B4-BE49-F238E27FC236}">
                    <a16:creationId xmlns:a16="http://schemas.microsoft.com/office/drawing/2014/main" id="{656DCE10-B187-ABFC-7A9A-047C2CB2865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8899702"/>
                  </p:ext>
                </p:extLst>
              </p:nvPr>
            </p:nvGraphicFramePr>
            <p:xfrm>
              <a:off x="12283572" y="3583711"/>
              <a:ext cx="968630" cy="9789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8630" cy="978962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888310" ay="-1429090" az="-24385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2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Estrellas grandes para el techo">
                <a:extLst>
                  <a:ext uri="{FF2B5EF4-FFF2-40B4-BE49-F238E27FC236}">
                    <a16:creationId xmlns:a16="http://schemas.microsoft.com/office/drawing/2014/main" id="{656DCE10-B187-ABFC-7A9A-047C2CB286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83572" y="3583711"/>
                <a:ext cx="968630" cy="978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o 3D 13" descr="Estrellas grandes para el techo">
                <a:extLst>
                  <a:ext uri="{FF2B5EF4-FFF2-40B4-BE49-F238E27FC236}">
                    <a16:creationId xmlns:a16="http://schemas.microsoft.com/office/drawing/2014/main" id="{AEE28340-8AE9-21C3-6280-6213C5DA39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0576870"/>
                  </p:ext>
                </p:extLst>
              </p:nvPr>
            </p:nvGraphicFramePr>
            <p:xfrm>
              <a:off x="12440725" y="2742973"/>
              <a:ext cx="968630" cy="9789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8630" cy="978962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888310" ay="-1429090" az="-24385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2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o 3D 13" descr="Estrellas grandes para el techo">
                <a:extLst>
                  <a:ext uri="{FF2B5EF4-FFF2-40B4-BE49-F238E27FC236}">
                    <a16:creationId xmlns:a16="http://schemas.microsoft.com/office/drawing/2014/main" id="{AEE28340-8AE9-21C3-6280-6213C5DA39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40725" y="2742973"/>
                <a:ext cx="968630" cy="978962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ángulo 14">
            <a:extLst>
              <a:ext uri="{FF2B5EF4-FFF2-40B4-BE49-F238E27FC236}">
                <a16:creationId xmlns:a16="http://schemas.microsoft.com/office/drawing/2014/main" id="{932DB6EC-08FD-01F5-FDC2-478DF319C6F2}"/>
              </a:ext>
            </a:extLst>
          </p:cNvPr>
          <p:cNvSpPr/>
          <p:nvPr/>
        </p:nvSpPr>
        <p:spPr>
          <a:xfrm rot="17308374">
            <a:off x="10294923" y="3588491"/>
            <a:ext cx="286336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Estrellas" descr="Estrellas grandes para el techo">
                <a:extLst>
                  <a:ext uri="{FF2B5EF4-FFF2-40B4-BE49-F238E27FC236}">
                    <a16:creationId xmlns:a16="http://schemas.microsoft.com/office/drawing/2014/main" id="{16E58165-3267-8C98-11F2-029A74671F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6331898"/>
                  </p:ext>
                </p:extLst>
              </p:nvPr>
            </p:nvGraphicFramePr>
            <p:xfrm>
              <a:off x="11874762" y="3185078"/>
              <a:ext cx="968630" cy="97896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68630" cy="978962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888310" ay="-1429090" az="-24385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102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Estrellas" descr="Estrellas grandes para el techo">
                <a:extLst>
                  <a:ext uri="{FF2B5EF4-FFF2-40B4-BE49-F238E27FC236}">
                    <a16:creationId xmlns:a16="http://schemas.microsoft.com/office/drawing/2014/main" id="{16E58165-3267-8C98-11F2-029A74671F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74762" y="3185078"/>
                <a:ext cx="968630" cy="9789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6896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3C7CAE62-BA8D-6B64-F64E-1C1DD862C71D}"/>
              </a:ext>
            </a:extLst>
          </p:cNvPr>
          <p:cNvSpPr/>
          <p:nvPr/>
        </p:nvSpPr>
        <p:spPr>
          <a:xfrm>
            <a:off x="-211572" y="-448107"/>
            <a:ext cx="13529542" cy="79256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8396BA-A46B-EE19-6DF7-1B542C8A6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615" y="-13563396"/>
            <a:ext cx="8417169" cy="1648487"/>
          </a:xfrm>
        </p:spPr>
        <p:txBody>
          <a:bodyPr>
            <a:normAutofit/>
          </a:bodyPr>
          <a:lstStyle/>
          <a:p>
            <a:r>
              <a:rPr lang="es-MX" sz="8800" dirty="0"/>
              <a:t>Buenos días </a:t>
            </a:r>
            <a:endParaRPr lang="es-CO" sz="8800" dirty="0"/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808EA581-79FD-7B31-67CB-33F208AF737A}"/>
              </a:ext>
            </a:extLst>
          </p:cNvPr>
          <p:cNvCxnSpPr/>
          <p:nvPr/>
        </p:nvCxnSpPr>
        <p:spPr>
          <a:xfrm flipH="1">
            <a:off x="20038252" y="-2288974"/>
            <a:ext cx="1051511" cy="1050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D69705-8061-06EA-E657-ABE4C52874A9}"/>
              </a:ext>
            </a:extLst>
          </p:cNvPr>
          <p:cNvSpPr/>
          <p:nvPr/>
        </p:nvSpPr>
        <p:spPr>
          <a:xfrm rot="17800019">
            <a:off x="1648529" y="-3493427"/>
            <a:ext cx="10587741" cy="136193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F40387-13DD-EE8A-3AFC-3FBE6EE74892}"/>
              </a:ext>
            </a:extLst>
          </p:cNvPr>
          <p:cNvSpPr txBox="1"/>
          <p:nvPr/>
        </p:nvSpPr>
        <p:spPr>
          <a:xfrm>
            <a:off x="-4584481" y="-6304926"/>
            <a:ext cx="5511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La e-comerse  OLIST 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potenciar el comercio minorista digital y brindar 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Soleil"/>
              </a:rPr>
              <a:t>oportunidades de crecimiento reales 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para pequeñas, medianas y grandes empresas.</a:t>
            </a:r>
          </a:p>
          <a:p>
            <a:endParaRPr lang="es-MX" sz="2400" dirty="0">
              <a:solidFill>
                <a:schemeClr val="bg1"/>
              </a:solidFill>
              <a:latin typeface="Soleil"/>
            </a:endParaRPr>
          </a:p>
          <a:p>
            <a:r>
              <a:rPr lang="es-MX" sz="2400" b="0" i="0" dirty="0" err="1">
                <a:solidFill>
                  <a:schemeClr val="bg1"/>
                </a:solidFill>
                <a:effectLst/>
              </a:rPr>
              <a:t>olist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 es una empresa de tecnología SaaS</a:t>
            </a:r>
            <a:r>
              <a:rPr lang="es-CO" sz="2400" b="0" i="0" dirty="0">
                <a:solidFill>
                  <a:srgbClr val="312F4F"/>
                </a:solidFill>
                <a:effectLst/>
                <a:latin typeface="Soleil"/>
              </a:rPr>
              <a:t> 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(Software as a </a:t>
            </a:r>
            <a:r>
              <a:rPr lang="es-CO" sz="2400" b="0" i="0" dirty="0" err="1">
                <a:solidFill>
                  <a:schemeClr val="bg1"/>
                </a:solidFill>
                <a:effectLst/>
                <a:latin typeface="Soleil"/>
              </a:rPr>
              <a:t>Service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)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 fundada en 2015 </a:t>
            </a:r>
            <a:r>
              <a:rPr lang="es-MX" sz="2400" dirty="0">
                <a:solidFill>
                  <a:schemeClr val="bg1"/>
                </a:solidFill>
                <a:latin typeface="Soleil"/>
              </a:rPr>
              <a:t>Su principal competencia es americanas Marketplace.</a:t>
            </a:r>
            <a:endParaRPr lang="es-CO" sz="2400" dirty="0">
              <a:solidFill>
                <a:schemeClr val="bg1"/>
              </a:solidFill>
            </a:endParaRPr>
          </a:p>
        </p:txBody>
      </p:sp>
      <p:sp>
        <p:nvSpPr>
          <p:cNvPr id="6" name="Círculo: vacío 5">
            <a:extLst>
              <a:ext uri="{FF2B5EF4-FFF2-40B4-BE49-F238E27FC236}">
                <a16:creationId xmlns:a16="http://schemas.microsoft.com/office/drawing/2014/main" id="{39685E58-03D1-5FA3-C479-8CD5165C4228}"/>
              </a:ext>
            </a:extLst>
          </p:cNvPr>
          <p:cNvSpPr/>
          <p:nvPr/>
        </p:nvSpPr>
        <p:spPr>
          <a:xfrm rot="21048516">
            <a:off x="8176173" y="700934"/>
            <a:ext cx="7328972" cy="7096189"/>
          </a:xfrm>
          <a:prstGeom prst="donu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52C3F5-82A4-D101-9FC8-2F0570F86E30}"/>
              </a:ext>
            </a:extLst>
          </p:cNvPr>
          <p:cNvSpPr txBox="1"/>
          <p:nvPr/>
        </p:nvSpPr>
        <p:spPr>
          <a:xfrm>
            <a:off x="4759986" y="-5990152"/>
            <a:ext cx="5294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/>
                </a:solidFill>
              </a:rPr>
              <a:t>Indicadores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Estrellas grandes para el techo">
                <a:extLst>
                  <a:ext uri="{FF2B5EF4-FFF2-40B4-BE49-F238E27FC236}">
                    <a16:creationId xmlns:a16="http://schemas.microsoft.com/office/drawing/2014/main" id="{66C34D0B-862E-0328-7783-B17E203A1C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6665619"/>
                  </p:ext>
                </p:extLst>
              </p:nvPr>
            </p:nvGraphicFramePr>
            <p:xfrm>
              <a:off x="11454331" y="5321211"/>
              <a:ext cx="1475338" cy="15705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75338" cy="1570520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4632717" ay="-491984" az="887134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847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Estrellas grandes para el techo">
                <a:extLst>
                  <a:ext uri="{FF2B5EF4-FFF2-40B4-BE49-F238E27FC236}">
                    <a16:creationId xmlns:a16="http://schemas.microsoft.com/office/drawing/2014/main" id="{66C34D0B-862E-0328-7783-B17E203A1C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54331" y="5321211"/>
                <a:ext cx="1475338" cy="15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Estrellas grandes para el techo">
                <a:extLst>
                  <a:ext uri="{FF2B5EF4-FFF2-40B4-BE49-F238E27FC236}">
                    <a16:creationId xmlns:a16="http://schemas.microsoft.com/office/drawing/2014/main" id="{19AFF390-C65C-DE99-6F2C-6B3D985018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0058266"/>
                  </p:ext>
                </p:extLst>
              </p:nvPr>
            </p:nvGraphicFramePr>
            <p:xfrm rot="8593978">
              <a:off x="11649519" y="3167717"/>
              <a:ext cx="1948048" cy="1968828"/>
            </p:xfrm>
            <a:graphic>
              <a:graphicData uri="http://schemas.microsoft.com/office/drawing/2017/model3d">
                <am3d:model3d r:embed="rId2">
                  <am3d:spPr>
                    <a:xfrm rot="8593978">
                      <a:off x="0" y="0"/>
                      <a:ext cx="1948048" cy="1968828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888310" ay="-1429090" az="-24385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181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Estrellas grandes para el techo">
                <a:extLst>
                  <a:ext uri="{FF2B5EF4-FFF2-40B4-BE49-F238E27FC236}">
                    <a16:creationId xmlns:a16="http://schemas.microsoft.com/office/drawing/2014/main" id="{19AFF390-C65C-DE99-6F2C-6B3D985018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8593978">
                <a:off x="11649519" y="3167717"/>
                <a:ext cx="1948048" cy="19688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Estrellas grandes para el techo">
                <a:extLst>
                  <a:ext uri="{FF2B5EF4-FFF2-40B4-BE49-F238E27FC236}">
                    <a16:creationId xmlns:a16="http://schemas.microsoft.com/office/drawing/2014/main" id="{F33F33C5-5E09-037B-5E53-68B7AE8828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4708985"/>
                  </p:ext>
                </p:extLst>
              </p:nvPr>
            </p:nvGraphicFramePr>
            <p:xfrm rot="10111976">
              <a:off x="12623543" y="628605"/>
              <a:ext cx="2840679" cy="2886130"/>
            </p:xfrm>
            <a:graphic>
              <a:graphicData uri="http://schemas.microsoft.com/office/drawing/2017/model3d">
                <am3d:model3d r:embed="rId2">
                  <am3d:spPr>
                    <a:xfrm rot="10111976">
                      <a:off x="0" y="0"/>
                      <a:ext cx="2840679" cy="2886130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788288" ay="-1313182" az="-218111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2345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Estrellas grandes para el techo">
                <a:extLst>
                  <a:ext uri="{FF2B5EF4-FFF2-40B4-BE49-F238E27FC236}">
                    <a16:creationId xmlns:a16="http://schemas.microsoft.com/office/drawing/2014/main" id="{F33F33C5-5E09-037B-5E53-68B7AE8828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111976">
                <a:off x="12623543" y="628605"/>
                <a:ext cx="2840679" cy="288613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ángulo 13">
            <a:extLst>
              <a:ext uri="{FF2B5EF4-FFF2-40B4-BE49-F238E27FC236}">
                <a16:creationId xmlns:a16="http://schemas.microsoft.com/office/drawing/2014/main" id="{753DCDE0-6B31-47BC-07FE-1D183E1DEB03}"/>
              </a:ext>
            </a:extLst>
          </p:cNvPr>
          <p:cNvSpPr/>
          <p:nvPr/>
        </p:nvSpPr>
        <p:spPr>
          <a:xfrm rot="17561252">
            <a:off x="7803005" y="3733652"/>
            <a:ext cx="7148901" cy="51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grpSp>
        <p:nvGrpSpPr>
          <p:cNvPr id="20" name="Estrellas">
            <a:extLst>
              <a:ext uri="{FF2B5EF4-FFF2-40B4-BE49-F238E27FC236}">
                <a16:creationId xmlns:a16="http://schemas.microsoft.com/office/drawing/2014/main" id="{248206C8-22F6-7131-24D7-A1C5B819F3BB}"/>
              </a:ext>
            </a:extLst>
          </p:cNvPr>
          <p:cNvGrpSpPr/>
          <p:nvPr/>
        </p:nvGrpSpPr>
        <p:grpSpPr>
          <a:xfrm>
            <a:off x="444599" y="12200"/>
            <a:ext cx="8688511" cy="5272098"/>
            <a:chOff x="231760" y="49113"/>
            <a:chExt cx="8688511" cy="5272098"/>
          </a:xfrm>
        </p:grpSpPr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6A0EA6AC-E3DD-382B-941C-0B2AD0A0C6D6}"/>
                </a:ext>
              </a:extLst>
            </p:cNvPr>
            <p:cNvSpPr txBox="1">
              <a:spLocks/>
            </p:cNvSpPr>
            <p:nvPr/>
          </p:nvSpPr>
          <p:spPr>
            <a:xfrm>
              <a:off x="231761" y="2469691"/>
              <a:ext cx="7998700" cy="15687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s-MX" sz="3200" dirty="0">
                  <a:solidFill>
                    <a:schemeClr val="bg1"/>
                  </a:solidFill>
                </a:rPr>
                <a:t>El </a:t>
              </a:r>
              <a:r>
                <a:rPr lang="es-CO" sz="3200" dirty="0">
                  <a:solidFill>
                    <a:schemeClr val="bg1"/>
                  </a:solidFill>
                </a:rPr>
                <a:t>desarrollo de un análisis predictivo para identificar comportamientos futuros en base a la información histórica. </a:t>
              </a:r>
              <a:endParaRPr lang="es-MX" sz="3200" dirty="0">
                <a:solidFill>
                  <a:schemeClr val="bg1"/>
                </a:solidFill>
              </a:endParaRPr>
            </a:p>
          </p:txBody>
        </p:sp>
        <p:sp>
          <p:nvSpPr>
            <p:cNvPr id="15" name="Título 1">
              <a:extLst>
                <a:ext uri="{FF2B5EF4-FFF2-40B4-BE49-F238E27FC236}">
                  <a16:creationId xmlns:a16="http://schemas.microsoft.com/office/drawing/2014/main" id="{8046926B-64EE-4F42-3F1B-EDC9B40450FD}"/>
                </a:ext>
              </a:extLst>
            </p:cNvPr>
            <p:cNvSpPr txBox="1">
              <a:spLocks/>
            </p:cNvSpPr>
            <p:nvPr/>
          </p:nvSpPr>
          <p:spPr>
            <a:xfrm>
              <a:off x="231761" y="4102338"/>
              <a:ext cx="7998699" cy="121887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s-MX" sz="3200" dirty="0">
                  <a:solidFill>
                    <a:schemeClr val="bg1"/>
                  </a:solidFill>
                </a:rPr>
                <a:t>La creación de nuevos puntos de distribución en la ciudad de Sau Paulo.</a:t>
              </a:r>
            </a:p>
          </p:txBody>
        </p:sp>
        <p:sp>
          <p:nvSpPr>
            <p:cNvPr id="7" name="Título 1">
              <a:extLst>
                <a:ext uri="{FF2B5EF4-FFF2-40B4-BE49-F238E27FC236}">
                  <a16:creationId xmlns:a16="http://schemas.microsoft.com/office/drawing/2014/main" id="{EEC11509-59DE-A566-1096-BB9A1CFF0EF0}"/>
                </a:ext>
              </a:extLst>
            </p:cNvPr>
            <p:cNvSpPr txBox="1">
              <a:spLocks/>
            </p:cNvSpPr>
            <p:nvPr/>
          </p:nvSpPr>
          <p:spPr>
            <a:xfrm>
              <a:off x="231760" y="1147545"/>
              <a:ext cx="8688511" cy="121887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s-CO" sz="3200" dirty="0">
                  <a:solidFill>
                    <a:schemeClr val="bg1"/>
                  </a:solidFill>
                </a:rPr>
                <a:t>La creación de una alianza con entregas de </a:t>
              </a:r>
              <a:r>
                <a:rPr lang="es-CO" sz="3200" dirty="0" err="1">
                  <a:solidFill>
                    <a:schemeClr val="bg1"/>
                  </a:solidFill>
                </a:rPr>
                <a:t>delivery</a:t>
              </a:r>
              <a:r>
                <a:rPr lang="es-CO" sz="3200" dirty="0">
                  <a:solidFill>
                    <a:schemeClr val="bg1"/>
                  </a:solidFill>
                </a:rPr>
                <a:t>  de vehículos livianos para  la entrega de pedidos en la ciudad de </a:t>
              </a:r>
              <a:r>
                <a:rPr lang="es-CO" sz="3200" dirty="0" err="1">
                  <a:solidFill>
                    <a:schemeClr val="bg1"/>
                  </a:solidFill>
                </a:rPr>
                <a:t>Sau</a:t>
              </a:r>
              <a:r>
                <a:rPr lang="es-CO" sz="3200" dirty="0">
                  <a:solidFill>
                    <a:schemeClr val="bg1"/>
                  </a:solidFill>
                </a:rPr>
                <a:t> Paulo.</a:t>
              </a:r>
              <a:endParaRPr lang="es-MX" sz="3200" dirty="0">
                <a:solidFill>
                  <a:schemeClr val="bg1"/>
                </a:solidFill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B917B3E1-F753-FB9E-2B87-7B6C6CECC8A6}"/>
                </a:ext>
              </a:extLst>
            </p:cNvPr>
            <p:cNvSpPr txBox="1"/>
            <p:nvPr/>
          </p:nvSpPr>
          <p:spPr>
            <a:xfrm>
              <a:off x="695986" y="49113"/>
              <a:ext cx="42190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5400" dirty="0">
                  <a:solidFill>
                    <a:schemeClr val="bg1"/>
                  </a:solidFill>
                </a:rPr>
                <a:t>Soluciones</a:t>
              </a:r>
              <a:endParaRPr lang="es-CO" sz="5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!!Picture2">
            <a:extLst>
              <a:ext uri="{FF2B5EF4-FFF2-40B4-BE49-F238E27FC236}">
                <a16:creationId xmlns:a16="http://schemas.microsoft.com/office/drawing/2014/main" id="{37FA1994-1510-57B5-C1B2-49D628A0F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62386" y="4641454"/>
            <a:ext cx="1449448" cy="11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1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60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3C7CAE62-BA8D-6B64-F64E-1C1DD862C71D}"/>
              </a:ext>
            </a:extLst>
          </p:cNvPr>
          <p:cNvSpPr/>
          <p:nvPr/>
        </p:nvSpPr>
        <p:spPr>
          <a:xfrm rot="10800000">
            <a:off x="-911730" y="-2160389"/>
            <a:ext cx="16873773" cy="1090460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8396BA-A46B-EE19-6DF7-1B542C8A6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4615" y="-13563396"/>
            <a:ext cx="8417169" cy="1648487"/>
          </a:xfrm>
        </p:spPr>
        <p:txBody>
          <a:bodyPr>
            <a:normAutofit/>
          </a:bodyPr>
          <a:lstStyle/>
          <a:p>
            <a:r>
              <a:rPr lang="es-MX" sz="8800" dirty="0"/>
              <a:t>Buenos días </a:t>
            </a:r>
            <a:endParaRPr lang="es-CO" sz="88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04D69705-8061-06EA-E657-ABE4C52874A9}"/>
              </a:ext>
            </a:extLst>
          </p:cNvPr>
          <p:cNvSpPr/>
          <p:nvPr/>
        </p:nvSpPr>
        <p:spPr>
          <a:xfrm rot="17800019">
            <a:off x="1864998" y="-2912428"/>
            <a:ext cx="11616437" cy="14673290"/>
          </a:xfrm>
          <a:prstGeom prst="rect">
            <a:avLst/>
          </a:prstGeom>
          <a:solidFill>
            <a:srgbClr val="FFC000">
              <a:alpha val="9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F40387-13DD-EE8A-3AFC-3FBE6EE74892}"/>
              </a:ext>
            </a:extLst>
          </p:cNvPr>
          <p:cNvSpPr txBox="1"/>
          <p:nvPr/>
        </p:nvSpPr>
        <p:spPr>
          <a:xfrm>
            <a:off x="-4584481" y="-6304926"/>
            <a:ext cx="55113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</a:rPr>
              <a:t>La e-comerse  OLIST 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potenciar el comercio minorista digital y brindar </a:t>
            </a:r>
            <a:r>
              <a:rPr lang="es-MX" sz="2400" b="1" i="0" dirty="0">
                <a:solidFill>
                  <a:schemeClr val="bg1"/>
                </a:solidFill>
                <a:effectLst/>
                <a:latin typeface="Soleil"/>
              </a:rPr>
              <a:t>oportunidades de crecimiento reales </a:t>
            </a:r>
            <a:r>
              <a:rPr lang="es-MX" sz="2400" b="0" i="0" dirty="0">
                <a:solidFill>
                  <a:schemeClr val="bg1"/>
                </a:solidFill>
                <a:effectLst/>
                <a:latin typeface="Soleil"/>
              </a:rPr>
              <a:t>para pequeñas, medianas y grandes empresas.</a:t>
            </a:r>
          </a:p>
          <a:p>
            <a:endParaRPr lang="es-MX" sz="2400" dirty="0">
              <a:solidFill>
                <a:schemeClr val="bg1"/>
              </a:solidFill>
              <a:latin typeface="Soleil"/>
            </a:endParaRPr>
          </a:p>
          <a:p>
            <a:r>
              <a:rPr lang="es-MX" sz="2400" b="0" i="0" dirty="0" err="1">
                <a:solidFill>
                  <a:schemeClr val="bg1"/>
                </a:solidFill>
                <a:effectLst/>
              </a:rPr>
              <a:t>olist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 es una empresa de tecnología SaaS</a:t>
            </a:r>
            <a:r>
              <a:rPr lang="es-CO" sz="2400" b="0" i="0" dirty="0">
                <a:solidFill>
                  <a:srgbClr val="312F4F"/>
                </a:solidFill>
                <a:effectLst/>
                <a:latin typeface="Soleil"/>
              </a:rPr>
              <a:t> 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(Software as a </a:t>
            </a:r>
            <a:r>
              <a:rPr lang="es-CO" sz="2400" b="0" i="0" dirty="0" err="1">
                <a:solidFill>
                  <a:schemeClr val="bg1"/>
                </a:solidFill>
                <a:effectLst/>
                <a:latin typeface="Soleil"/>
              </a:rPr>
              <a:t>Service</a:t>
            </a:r>
            <a:r>
              <a:rPr lang="es-CO" sz="2400" b="0" i="0" dirty="0">
                <a:solidFill>
                  <a:schemeClr val="bg1"/>
                </a:solidFill>
                <a:effectLst/>
                <a:latin typeface="Soleil"/>
              </a:rPr>
              <a:t>)</a:t>
            </a:r>
            <a:r>
              <a:rPr lang="es-MX" sz="2400" b="0" i="0" dirty="0">
                <a:solidFill>
                  <a:schemeClr val="bg1"/>
                </a:solidFill>
                <a:effectLst/>
              </a:rPr>
              <a:t> fundada en 2015 </a:t>
            </a:r>
            <a:r>
              <a:rPr lang="es-MX" sz="2400" dirty="0">
                <a:solidFill>
                  <a:schemeClr val="bg1"/>
                </a:solidFill>
                <a:latin typeface="Soleil"/>
              </a:rPr>
              <a:t>Su principal competencia es americanas Marketplace.</a:t>
            </a:r>
            <a:endParaRPr lang="es-CO" sz="2400" dirty="0">
              <a:solidFill>
                <a:schemeClr val="bg1"/>
              </a:solidFill>
            </a:endParaRPr>
          </a:p>
        </p:txBody>
      </p:sp>
      <p:sp>
        <p:nvSpPr>
          <p:cNvPr id="6" name="Círculo: vacío 5">
            <a:extLst>
              <a:ext uri="{FF2B5EF4-FFF2-40B4-BE49-F238E27FC236}">
                <a16:creationId xmlns:a16="http://schemas.microsoft.com/office/drawing/2014/main" id="{39685E58-03D1-5FA3-C479-8CD5165C4228}"/>
              </a:ext>
            </a:extLst>
          </p:cNvPr>
          <p:cNvSpPr/>
          <p:nvPr/>
        </p:nvSpPr>
        <p:spPr>
          <a:xfrm rot="21048516">
            <a:off x="-838912" y="-1927017"/>
            <a:ext cx="13869824" cy="11039535"/>
          </a:xfrm>
          <a:prstGeom prst="donut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C52C3F5-82A4-D101-9FC8-2F0570F86E30}"/>
              </a:ext>
            </a:extLst>
          </p:cNvPr>
          <p:cNvSpPr txBox="1"/>
          <p:nvPr/>
        </p:nvSpPr>
        <p:spPr>
          <a:xfrm>
            <a:off x="4759986" y="-5990152"/>
            <a:ext cx="5294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000" dirty="0">
                <a:solidFill>
                  <a:schemeClr val="bg1"/>
                </a:solidFill>
              </a:rPr>
              <a:t>Indicadores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366FBC0-90A9-E9DE-FCF4-40A38AA889E9}"/>
              </a:ext>
            </a:extLst>
          </p:cNvPr>
          <p:cNvSpPr txBox="1"/>
          <p:nvPr/>
        </p:nvSpPr>
        <p:spPr>
          <a:xfrm>
            <a:off x="-9052898" y="4951879"/>
            <a:ext cx="421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/>
              <a:t>Bibliotecas de Python </a:t>
            </a:r>
            <a:endParaRPr lang="es-CO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EEC11509-59DE-A566-1096-BB9A1CFF0EF0}"/>
              </a:ext>
            </a:extLst>
          </p:cNvPr>
          <p:cNvSpPr txBox="1">
            <a:spLocks/>
          </p:cNvSpPr>
          <p:nvPr/>
        </p:nvSpPr>
        <p:spPr>
          <a:xfrm>
            <a:off x="-9591249" y="2226970"/>
            <a:ext cx="6631078" cy="4481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8800" dirty="0"/>
              <a:t>Presentación de análisis </a:t>
            </a:r>
            <a:endParaRPr lang="es-CO" sz="88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917B3E1-F753-FB9E-2B87-7B6C6CECC8A6}"/>
              </a:ext>
            </a:extLst>
          </p:cNvPr>
          <p:cNvSpPr txBox="1"/>
          <p:nvPr/>
        </p:nvSpPr>
        <p:spPr>
          <a:xfrm>
            <a:off x="3598956" y="236276"/>
            <a:ext cx="5419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dirty="0">
                <a:solidFill>
                  <a:schemeClr val="bg1"/>
                </a:solidFill>
              </a:rPr>
              <a:t>Conclusiones</a:t>
            </a:r>
            <a:endParaRPr lang="es-CO" sz="4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8" descr="Estrellas grandes para el techo">
                <a:extLst>
                  <a:ext uri="{FF2B5EF4-FFF2-40B4-BE49-F238E27FC236}">
                    <a16:creationId xmlns:a16="http://schemas.microsoft.com/office/drawing/2014/main" id="{324EC38B-F84F-DBF6-FE4D-BBA518F354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6316615"/>
                  </p:ext>
                </p:extLst>
              </p:nvPr>
            </p:nvGraphicFramePr>
            <p:xfrm>
              <a:off x="10169582" y="0"/>
              <a:ext cx="4377522" cy="442421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77522" cy="4424216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888310" ay="-1429090" az="-243854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9845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8" descr="Estrellas grandes para el techo">
                <a:extLst>
                  <a:ext uri="{FF2B5EF4-FFF2-40B4-BE49-F238E27FC236}">
                    <a16:creationId xmlns:a16="http://schemas.microsoft.com/office/drawing/2014/main" id="{324EC38B-F84F-DBF6-FE4D-BBA518F354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9582" y="0"/>
                <a:ext cx="4377522" cy="4424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o 3D 9" descr="Estrellas grandes para el techo">
                <a:extLst>
                  <a:ext uri="{FF2B5EF4-FFF2-40B4-BE49-F238E27FC236}">
                    <a16:creationId xmlns:a16="http://schemas.microsoft.com/office/drawing/2014/main" id="{0CF5C559-7234-67EB-1397-16866074DD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5112693"/>
                  </p:ext>
                </p:extLst>
              </p:nvPr>
            </p:nvGraphicFramePr>
            <p:xfrm>
              <a:off x="6553199" y="4740803"/>
              <a:ext cx="4183941" cy="425088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183941" cy="4250885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788288" ay="-1313182" az="-218111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641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o 3D 9" descr="Estrellas grandes para el techo">
                <a:extLst>
                  <a:ext uri="{FF2B5EF4-FFF2-40B4-BE49-F238E27FC236}">
                    <a16:creationId xmlns:a16="http://schemas.microsoft.com/office/drawing/2014/main" id="{0CF5C559-7234-67EB-1397-16866074DD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3199" y="4740803"/>
                <a:ext cx="4183941" cy="42508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o 3D 12" descr="Estrellas grandes para el techo">
                <a:extLst>
                  <a:ext uri="{FF2B5EF4-FFF2-40B4-BE49-F238E27FC236}">
                    <a16:creationId xmlns:a16="http://schemas.microsoft.com/office/drawing/2014/main" id="{9E788EEC-DB93-175D-2F19-C0A5073529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6031740"/>
                  </p:ext>
                </p:extLst>
              </p:nvPr>
            </p:nvGraphicFramePr>
            <p:xfrm>
              <a:off x="10003742" y="3429000"/>
              <a:ext cx="4982768" cy="495633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982768" cy="4956333"/>
                    </a:xfrm>
                    <a:prstGeom prst="rect">
                      <a:avLst/>
                    </a:prstGeom>
                  </am3d:spPr>
                  <am3d:camera>
                    <am3d:pos x="0" y="0" z="6570831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51" d="1000000"/>
                    <am3d:preTrans dx="-5066137" dy="-358258" dz="-4657364"/>
                    <am3d:scale>
                      <am3d:sx n="1000000" d="1000000"/>
                      <am3d:sy n="1000000" d="1000000"/>
                      <am3d:sz n="1000000" d="1000000"/>
                    </am3d:scale>
                    <am3d:rot ax="3643693" ay="-1409734" az="-212532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6436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o 3D 12" descr="Estrellas grandes para el techo">
                <a:extLst>
                  <a:ext uri="{FF2B5EF4-FFF2-40B4-BE49-F238E27FC236}">
                    <a16:creationId xmlns:a16="http://schemas.microsoft.com/office/drawing/2014/main" id="{9E788EEC-DB93-175D-2F19-C0A5073529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3742" y="3429000"/>
                <a:ext cx="4982768" cy="4956333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ángulo 13">
            <a:extLst>
              <a:ext uri="{FF2B5EF4-FFF2-40B4-BE49-F238E27FC236}">
                <a16:creationId xmlns:a16="http://schemas.microsoft.com/office/drawing/2014/main" id="{5B41D94C-379C-FE31-5323-FE168244C065}"/>
              </a:ext>
            </a:extLst>
          </p:cNvPr>
          <p:cNvSpPr/>
          <p:nvPr/>
        </p:nvSpPr>
        <p:spPr>
          <a:xfrm rot="17561252">
            <a:off x="-2489356" y="2657976"/>
            <a:ext cx="8744042" cy="51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DFDBB0C-4DC3-62A4-53EB-6FD193B1D6B3}"/>
              </a:ext>
            </a:extLst>
          </p:cNvPr>
          <p:cNvSpPr txBox="1"/>
          <p:nvPr/>
        </p:nvSpPr>
        <p:spPr>
          <a:xfrm>
            <a:off x="2789666" y="1173421"/>
            <a:ext cx="822964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</a:rPr>
              <a:t>Logramos conocer  el origen  de los comentarios negativos de redes sociales. Estos se deben a que el departamento de entregas no estaba preparado para el crecimiento de ventas que tuvo la organización en el último trimestre de 2017 y los dos primeros trimestres de 2018.</a:t>
            </a:r>
          </a:p>
          <a:p>
            <a:pPr marL="457200" indent="-457200">
              <a:buFont typeface="+mj-lt"/>
              <a:buAutoNum type="arabicPeriod"/>
            </a:pPr>
            <a:endParaRPr lang="es-MX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</a:rPr>
              <a:t>Las alianzas estratégicas con empresas dedicadas al  transporte masivo con vehículos livianos le permitirán a la empresa estar preparada para escenarios futuros. </a:t>
            </a:r>
          </a:p>
          <a:p>
            <a:pPr marL="457200" indent="-457200">
              <a:buFont typeface="+mj-lt"/>
              <a:buAutoNum type="arabicPeriod"/>
            </a:pPr>
            <a:endParaRPr lang="es-MX" sz="2000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</a:rPr>
              <a:t>El algoritmo nos permitirá reconocer comportamientos futuros en base a la información histórica para identificar cuando hacer uso de esta alianza. </a:t>
            </a:r>
            <a:endParaRPr lang="es-CO" sz="2000" dirty="0">
              <a:solidFill>
                <a:schemeClr val="bg1"/>
              </a:solidFill>
            </a:endParaRPr>
          </a:p>
        </p:txBody>
      </p:sp>
      <p:pic>
        <p:nvPicPr>
          <p:cNvPr id="15" name="!!Picture2">
            <a:extLst>
              <a:ext uri="{FF2B5EF4-FFF2-40B4-BE49-F238E27FC236}">
                <a16:creationId xmlns:a16="http://schemas.microsoft.com/office/drawing/2014/main" id="{A1CEBC28-5B4A-4C54-4A3A-0F06AAC2A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6733" y="5037199"/>
            <a:ext cx="1449448" cy="117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07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1038</Words>
  <Application>Microsoft Office PowerPoint</Application>
  <PresentationFormat>Panorámica</PresentationFormat>
  <Paragraphs>103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ADLaM Display</vt:lpstr>
      <vt:lpstr>Aptos</vt:lpstr>
      <vt:lpstr>Aptos Display</vt:lpstr>
      <vt:lpstr>Arial</vt:lpstr>
      <vt:lpstr>Soleil</vt:lpstr>
      <vt:lpstr>Tema de Office</vt:lpstr>
      <vt:lpstr>Presentación de análisis </vt:lpstr>
      <vt:lpstr>Presentación de PowerPoint</vt:lpstr>
      <vt:lpstr>Buenos días </vt:lpstr>
      <vt:lpstr>Buenos días </vt:lpstr>
      <vt:lpstr>Buenos días </vt:lpstr>
      <vt:lpstr>Buenos días </vt:lpstr>
      <vt:lpstr>Buenos días </vt:lpstr>
      <vt:lpstr>Buenos días </vt:lpstr>
      <vt:lpstr>Buenos días </vt:lpstr>
      <vt:lpstr>Buenos días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análisis </dc:title>
  <dc:creator>NICOLAS SUAREZ</dc:creator>
  <cp:lastModifiedBy>NICOLAS SUAREZ</cp:lastModifiedBy>
  <cp:revision>9</cp:revision>
  <dcterms:created xsi:type="dcterms:W3CDTF">2024-05-09T10:59:43Z</dcterms:created>
  <dcterms:modified xsi:type="dcterms:W3CDTF">2024-05-12T17:05:00Z</dcterms:modified>
</cp:coreProperties>
</file>